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3"/>
  </p:notesMasterIdLst>
  <p:sldIdLst>
    <p:sldId id="256" r:id="rId2"/>
    <p:sldId id="331" r:id="rId3"/>
    <p:sldId id="278" r:id="rId4"/>
    <p:sldId id="327" r:id="rId5"/>
    <p:sldId id="258" r:id="rId6"/>
    <p:sldId id="328" r:id="rId7"/>
    <p:sldId id="329" r:id="rId8"/>
    <p:sldId id="326" r:id="rId9"/>
    <p:sldId id="392" r:id="rId10"/>
    <p:sldId id="393" r:id="rId11"/>
    <p:sldId id="330" r:id="rId12"/>
    <p:sldId id="279" r:id="rId13"/>
    <p:sldId id="332" r:id="rId14"/>
    <p:sldId id="333" r:id="rId15"/>
    <p:sldId id="334" r:id="rId16"/>
    <p:sldId id="335" r:id="rId17"/>
    <p:sldId id="338" r:id="rId18"/>
    <p:sldId id="337" r:id="rId19"/>
    <p:sldId id="339" r:id="rId20"/>
    <p:sldId id="340" r:id="rId21"/>
    <p:sldId id="342" r:id="rId22"/>
    <p:sldId id="343" r:id="rId23"/>
    <p:sldId id="341" r:id="rId24"/>
    <p:sldId id="344" r:id="rId25"/>
    <p:sldId id="346" r:id="rId26"/>
    <p:sldId id="345" r:id="rId27"/>
    <p:sldId id="349" r:id="rId28"/>
    <p:sldId id="347" r:id="rId29"/>
    <p:sldId id="348" r:id="rId30"/>
    <p:sldId id="280" r:id="rId31"/>
    <p:sldId id="394" r:id="rId32"/>
    <p:sldId id="395" r:id="rId33"/>
    <p:sldId id="350" r:id="rId34"/>
    <p:sldId id="282" r:id="rId35"/>
    <p:sldId id="378" r:id="rId36"/>
    <p:sldId id="377" r:id="rId37"/>
    <p:sldId id="361" r:id="rId38"/>
    <p:sldId id="386" r:id="rId39"/>
    <p:sldId id="379" r:id="rId40"/>
    <p:sldId id="380" r:id="rId41"/>
    <p:sldId id="381" r:id="rId42"/>
    <p:sldId id="382" r:id="rId43"/>
    <p:sldId id="383" r:id="rId44"/>
    <p:sldId id="387" r:id="rId45"/>
    <p:sldId id="388" r:id="rId46"/>
    <p:sldId id="389" r:id="rId47"/>
    <p:sldId id="390" r:id="rId48"/>
    <p:sldId id="391" r:id="rId49"/>
    <p:sldId id="384" r:id="rId50"/>
    <p:sldId id="385" r:id="rId51"/>
    <p:sldId id="399" r:id="rId52"/>
    <p:sldId id="396" r:id="rId53"/>
    <p:sldId id="397" r:id="rId54"/>
    <p:sldId id="398" r:id="rId55"/>
    <p:sldId id="400" r:id="rId56"/>
    <p:sldId id="401" r:id="rId57"/>
    <p:sldId id="402" r:id="rId58"/>
    <p:sldId id="403" r:id="rId59"/>
    <p:sldId id="351" r:id="rId60"/>
    <p:sldId id="281" r:id="rId61"/>
    <p:sldId id="353" r:id="rId62"/>
    <p:sldId id="352" r:id="rId63"/>
    <p:sldId id="354" r:id="rId64"/>
    <p:sldId id="355" r:id="rId65"/>
    <p:sldId id="356" r:id="rId66"/>
    <p:sldId id="357" r:id="rId67"/>
    <p:sldId id="358" r:id="rId68"/>
    <p:sldId id="360" r:id="rId69"/>
    <p:sldId id="359" r:id="rId70"/>
    <p:sldId id="363" r:id="rId71"/>
    <p:sldId id="364" r:id="rId72"/>
    <p:sldId id="365" r:id="rId73"/>
    <p:sldId id="368" r:id="rId74"/>
    <p:sldId id="366" r:id="rId75"/>
    <p:sldId id="369" r:id="rId76"/>
    <p:sldId id="372" r:id="rId77"/>
    <p:sldId id="373" r:id="rId78"/>
    <p:sldId id="375" r:id="rId79"/>
    <p:sldId id="325" r:id="rId80"/>
    <p:sldId id="404" r:id="rId81"/>
    <p:sldId id="405"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3" autoAdjust="0"/>
    <p:restoredTop sz="94660"/>
  </p:normalViewPr>
  <p:slideViewPr>
    <p:cSldViewPr snapToGrid="0">
      <p:cViewPr>
        <p:scale>
          <a:sx n="75" d="100"/>
          <a:sy n="75" d="100"/>
        </p:scale>
        <p:origin x="1041" y="-5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58DFB-ADD7-4957-BB94-F1F9E1B3A6FC}" type="datetimeFigureOut">
              <a:rPr lang="ko-KR" altLang="en-US" smtClean="0"/>
              <a:t>2018-04-22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C2525-453C-434C-A3DF-DC86C0A2F88C}" type="slidenum">
              <a:rPr lang="ko-KR" altLang="en-US" smtClean="0"/>
              <a:t>‹#›</a:t>
            </a:fld>
            <a:endParaRPr lang="ko-KR" altLang="en-US"/>
          </a:p>
        </p:txBody>
      </p:sp>
    </p:spTree>
    <p:extLst>
      <p:ext uri="{BB962C8B-B14F-4D97-AF65-F5344CB8AC3E}">
        <p14:creationId xmlns:p14="http://schemas.microsoft.com/office/powerpoint/2010/main" val="37150209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ko-KR" altLang="en-US"/>
              <a:t>마스터 제목 스타일 편집</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B52AC33A-59F3-41B6-9F78-016BE198C5B6}" type="datetime1">
              <a:rPr lang="ko-KR" altLang="en-US" smtClean="0"/>
              <a:t>2018-04-22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93483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05B96176-9A44-4053-97BB-6AC894BBC42D}"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3772120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ko-KR" altLang="en-US"/>
              <a:t>마스터 제목 스타일 편집</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6512AF9B-21A2-403B-9E81-FF56FAD15FEF}"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1560246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ko-KR" altLang="en-US"/>
              <a:t>마스터 제목 스타일 편집</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F5CB0E55-2DA1-4ED5-9BED-446D4D7F5A2E}"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18333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ko-KR" altLang="en-US"/>
              <a:t>마스터 제목 스타일 편집</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34C71E6-27D0-4455-9EBE-D848F8D3F854}"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3555981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ko-KR" altLang="en-US"/>
              <a:t>마스터 제목 스타일 편집</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3" name="Date Placeholder 2"/>
          <p:cNvSpPr>
            <a:spLocks noGrp="1"/>
          </p:cNvSpPr>
          <p:nvPr>
            <p:ph type="dt" sz="half" idx="10"/>
          </p:nvPr>
        </p:nvSpPr>
        <p:spPr/>
        <p:txBody>
          <a:bodyPr/>
          <a:lstStyle/>
          <a:p>
            <a:fld id="{5F5150D5-32CB-4C14-90F3-F57AEF2104DF}" type="datetime1">
              <a:rPr lang="ko-KR" altLang="en-US" smtClean="0"/>
              <a:t>2018-04-22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235394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그림 열 3개">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ko-KR" altLang="en-US"/>
              <a:t>마스터 제목 스타일 편집</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a:t>그림을 추가하려면 아이콘을 클릭하십시오</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3" name="Date Placeholder 2"/>
          <p:cNvSpPr>
            <a:spLocks noGrp="1"/>
          </p:cNvSpPr>
          <p:nvPr>
            <p:ph type="dt" sz="half" idx="10"/>
          </p:nvPr>
        </p:nvSpPr>
        <p:spPr/>
        <p:txBody>
          <a:bodyPr/>
          <a:lstStyle/>
          <a:p>
            <a:fld id="{C0C3B035-02FB-48FD-B534-39CE68A3A7A9}" type="datetime1">
              <a:rPr lang="ko-KR" altLang="en-US" smtClean="0"/>
              <a:t>2018-04-22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307842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ko-KR" altLang="en-US"/>
              <a:t>마스터 제목 스타일 편집</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FDFFC81A-7749-436B-AE24-1D312070ACE6}" type="datetime1">
              <a:rPr lang="ko-KR" altLang="en-US" smtClean="0"/>
              <a:t>2018-04-22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901678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ko-KR" altLang="en-US"/>
              <a:t>마스터 제목 스타일 편집</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D244750-D179-4279-818F-F697B55FDBF5}" type="datetime1">
              <a:rPr lang="ko-KR" altLang="en-US" smtClean="0"/>
              <a:t>2018-04-22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392760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ko-KR" altLang="en-US"/>
              <a:t>마스터 제목 스타일 편집</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480D7FD-9C05-458B-A84A-68D778B64FF2}" type="datetime1">
              <a:rPr lang="ko-KR" altLang="en-US" smtClean="0"/>
              <a:t>2018-04-22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183720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ko-KR" altLang="en-US"/>
              <a:t>마스터 제목 스타일 편집</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3C691A0F-BF52-49F5-B784-84C2F32AFC72}" type="datetime1">
              <a:rPr lang="ko-KR" altLang="en-US" smtClean="0"/>
              <a:t>2018-04-22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2317164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ko-KR" altLang="en-US"/>
              <a:t>마스터 제목 스타일 편집</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A5461A8F-C397-431F-A679-3D3C4C96F961}"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295608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12" name="Content Placeholder 3"/>
          <p:cNvSpPr>
            <a:spLocks noGrp="1"/>
          </p:cNvSpPr>
          <p:nvPr>
            <p:ph sz="quarter" idx="13"/>
          </p:nvPr>
        </p:nvSpPr>
        <p:spPr>
          <a:xfrm>
            <a:off x="685331" y="3051013"/>
            <a:ext cx="3829520" cy="274018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13" name="Content Placeholder 5"/>
          <p:cNvSpPr>
            <a:spLocks noGrp="1"/>
          </p:cNvSpPr>
          <p:nvPr>
            <p:ph sz="quarter" idx="14"/>
          </p:nvPr>
        </p:nvSpPr>
        <p:spPr>
          <a:xfrm>
            <a:off x="4629150" y="3051013"/>
            <a:ext cx="3829051" cy="274018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6AAE46F1-8DC3-4F98-9F2B-EAD15FDF3D0A}" type="datetime1">
              <a:rPr lang="ko-KR" altLang="en-US" smtClean="0"/>
              <a:t>2018-04-22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223251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A619F3A-B115-4847-B586-E5DEEDC31618}" type="datetime1">
              <a:rPr lang="ko-KR" altLang="en-US" smtClean="0"/>
              <a:t>2018-04-22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364437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985B4B7B-22F5-436A-84B8-4BE57947BF75}" type="datetime1">
              <a:rPr lang="ko-KR" altLang="en-US" smtClean="0"/>
              <a:t>2018-04-22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1586851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ko-KR" altLang="en-US"/>
              <a:t>마스터 제목 스타일 편집</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7709669A-EC47-4F8E-9859-1393F6712BA1}"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268968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FEC92530-B002-43E0-8F42-812F04904532}" type="datetime1">
              <a:rPr lang="ko-KR" altLang="en-US" smtClean="0"/>
              <a:t>2018-04-22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106933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7B8B3257-6C0C-4EF7-A86A-5213E6B08E09}" type="datetime1">
              <a:rPr lang="ko-KR" altLang="en-US" smtClean="0"/>
              <a:t>2018-04-22</a:t>
            </a:fld>
            <a:endParaRPr lang="ko-KR" alt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ko-KR" alt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2B56D34F-D913-4ED9-813A-86A0DB00479F}" type="slidenum">
              <a:rPr lang="ko-KR" altLang="en-US" smtClean="0"/>
              <a:t>‹#›</a:t>
            </a:fld>
            <a:endParaRPr lang="ko-KR" altLang="en-US"/>
          </a:p>
        </p:txBody>
      </p:sp>
    </p:spTree>
    <p:extLst>
      <p:ext uri="{BB962C8B-B14F-4D97-AF65-F5344CB8AC3E}">
        <p14:creationId xmlns:p14="http://schemas.microsoft.com/office/powerpoint/2010/main" val="33457996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D760A7-72DF-4BB4-BBBF-8BF5F9B1FF7B}"/>
              </a:ext>
            </a:extLst>
          </p:cNvPr>
          <p:cNvSpPr>
            <a:spLocks noGrp="1"/>
          </p:cNvSpPr>
          <p:nvPr>
            <p:ph type="ctrTitle"/>
          </p:nvPr>
        </p:nvSpPr>
        <p:spPr>
          <a:xfrm>
            <a:off x="1313259" y="1300786"/>
            <a:ext cx="6517482" cy="4058392"/>
          </a:xfrm>
        </p:spPr>
        <p:txBody>
          <a:bodyPr anchor="t">
            <a:normAutofit/>
          </a:bodyPr>
          <a:lstStyle/>
          <a:p>
            <a:r>
              <a:rPr lang="en-US" altLang="ko-KR" cap="none" dirty="0"/>
              <a:t>Lecture 2</a:t>
            </a:r>
            <a:br>
              <a:rPr lang="en-US" altLang="ko-KR" cap="none" dirty="0"/>
            </a:br>
            <a:br>
              <a:rPr lang="en-US" altLang="ko-KR" cap="none" dirty="0"/>
            </a:br>
            <a:r>
              <a:rPr lang="en-US" altLang="ko-KR" cap="none" dirty="0" err="1"/>
              <a:t>dplyr</a:t>
            </a:r>
            <a:r>
              <a:rPr lang="en-US" altLang="ko-KR" cap="none" dirty="0"/>
              <a:t> &amp; ggplot2 &amp; </a:t>
            </a:r>
            <a:r>
              <a:rPr lang="en-US" altLang="ko-KR" cap="none" dirty="0" err="1"/>
              <a:t>rmd</a:t>
            </a:r>
            <a:br>
              <a:rPr lang="en-US" altLang="ko-KR" cap="none" dirty="0"/>
            </a:br>
            <a:r>
              <a:rPr lang="en-US" altLang="ko-KR" cap="none" dirty="0"/>
              <a:t>(</a:t>
            </a:r>
            <a:r>
              <a:rPr lang="en-US" altLang="ko-KR" cap="none" dirty="0" err="1"/>
              <a:t>Carseat</a:t>
            </a:r>
            <a:r>
              <a:rPr lang="ko-KR" altLang="en-US" cap="none" dirty="0"/>
              <a:t> </a:t>
            </a:r>
            <a:r>
              <a:rPr lang="en-US" altLang="ko-KR" cap="none" dirty="0"/>
              <a:t>Sales)</a:t>
            </a:r>
            <a:endParaRPr lang="ko-KR" altLang="en-US" dirty="0"/>
          </a:p>
        </p:txBody>
      </p:sp>
      <p:sp>
        <p:nvSpPr>
          <p:cNvPr id="3" name="부제목 2">
            <a:extLst>
              <a:ext uri="{FF2B5EF4-FFF2-40B4-BE49-F238E27FC236}">
                <a16:creationId xmlns:a16="http://schemas.microsoft.com/office/drawing/2014/main" id="{33B0751F-8F1B-4E40-B160-6C82435EE338}"/>
              </a:ext>
            </a:extLst>
          </p:cNvPr>
          <p:cNvSpPr>
            <a:spLocks noGrp="1"/>
          </p:cNvSpPr>
          <p:nvPr>
            <p:ph type="subTitle" idx="1"/>
          </p:nvPr>
        </p:nvSpPr>
        <p:spPr>
          <a:xfrm>
            <a:off x="1143000" y="5359178"/>
            <a:ext cx="6858000" cy="979999"/>
          </a:xfrm>
        </p:spPr>
        <p:txBody>
          <a:bodyPr>
            <a:normAutofit lnSpcReduction="10000"/>
          </a:bodyPr>
          <a:lstStyle/>
          <a:p>
            <a:r>
              <a:rPr lang="ko-KR" altLang="en-US" dirty="0" err="1"/>
              <a:t>러닝스푼즈</a:t>
            </a:r>
            <a:endParaRPr lang="en-US" altLang="ko-KR" dirty="0"/>
          </a:p>
          <a:p>
            <a:r>
              <a:rPr lang="en-US" altLang="ko-KR" dirty="0"/>
              <a:t>2018</a:t>
            </a:r>
            <a:r>
              <a:rPr lang="ko-KR" altLang="en-US" dirty="0"/>
              <a:t>년 </a:t>
            </a:r>
            <a:r>
              <a:rPr lang="en-US" altLang="ko-KR" dirty="0"/>
              <a:t>4</a:t>
            </a:r>
            <a:r>
              <a:rPr lang="ko-KR" altLang="en-US" dirty="0"/>
              <a:t>월</a:t>
            </a:r>
          </a:p>
        </p:txBody>
      </p:sp>
      <p:sp>
        <p:nvSpPr>
          <p:cNvPr id="4" name="슬라이드 번호 개체 틀 3">
            <a:extLst>
              <a:ext uri="{FF2B5EF4-FFF2-40B4-BE49-F238E27FC236}">
                <a16:creationId xmlns:a16="http://schemas.microsoft.com/office/drawing/2014/main" id="{F1071058-E7CD-4581-A45E-5BAF9AE06693}"/>
              </a:ext>
            </a:extLst>
          </p:cNvPr>
          <p:cNvSpPr>
            <a:spLocks noGrp="1"/>
          </p:cNvSpPr>
          <p:nvPr>
            <p:ph type="sldNum" sz="quarter" idx="12"/>
          </p:nvPr>
        </p:nvSpPr>
        <p:spPr/>
        <p:txBody>
          <a:bodyPr/>
          <a:lstStyle/>
          <a:p>
            <a:fld id="{2B56D34F-D913-4ED9-813A-86A0DB00479F}" type="slidenum">
              <a:rPr lang="ko-KR" altLang="en-US" smtClean="0"/>
              <a:t>1</a:t>
            </a:fld>
            <a:endParaRPr lang="ko-KR" altLang="en-US"/>
          </a:p>
        </p:txBody>
      </p:sp>
    </p:spTree>
    <p:extLst>
      <p:ext uri="{BB962C8B-B14F-4D97-AF65-F5344CB8AC3E}">
        <p14:creationId xmlns:p14="http://schemas.microsoft.com/office/powerpoint/2010/main" val="95617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27585F-910E-4751-9022-645BF6FBDD6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CB9075F-4942-4666-9B8B-325B97FBCCB5}"/>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0FD0622C-B890-4B2B-9F35-A4C91F810387}"/>
              </a:ext>
            </a:extLst>
          </p:cNvPr>
          <p:cNvSpPr>
            <a:spLocks noGrp="1"/>
          </p:cNvSpPr>
          <p:nvPr>
            <p:ph type="sldNum" sz="quarter" idx="12"/>
          </p:nvPr>
        </p:nvSpPr>
        <p:spPr/>
        <p:txBody>
          <a:bodyPr/>
          <a:lstStyle/>
          <a:p>
            <a:fld id="{2B56D34F-D913-4ED9-813A-86A0DB00479F}" type="slidenum">
              <a:rPr lang="ko-KR" altLang="en-US" smtClean="0"/>
              <a:t>10</a:t>
            </a:fld>
            <a:endParaRPr lang="ko-KR" altLang="en-US"/>
          </a:p>
        </p:txBody>
      </p:sp>
    </p:spTree>
    <p:extLst>
      <p:ext uri="{BB962C8B-B14F-4D97-AF65-F5344CB8AC3E}">
        <p14:creationId xmlns:p14="http://schemas.microsoft.com/office/powerpoint/2010/main" val="106706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4B245-705D-4EEC-A59A-E0299BF1776D}"/>
              </a:ext>
            </a:extLst>
          </p:cNvPr>
          <p:cNvSpPr>
            <a:spLocks noGrp="1"/>
          </p:cNvSpPr>
          <p:nvPr>
            <p:ph type="title"/>
          </p:nvPr>
        </p:nvSpPr>
        <p:spPr>
          <a:xfrm>
            <a:off x="628650" y="365126"/>
            <a:ext cx="7886700" cy="6059528"/>
          </a:xfrm>
        </p:spPr>
        <p:txBody>
          <a:bodyPr/>
          <a:lstStyle/>
          <a:p>
            <a:r>
              <a:rPr lang="en-US" altLang="ko-KR" cap="none" dirty="0"/>
              <a:t>Module 1</a:t>
            </a:r>
            <a:br>
              <a:rPr lang="en-US" altLang="ko-KR" cap="none" dirty="0"/>
            </a:br>
            <a:br>
              <a:rPr lang="en-US" altLang="ko-KR" cap="none" dirty="0"/>
            </a:br>
            <a:r>
              <a:rPr lang="en-US" altLang="ko-KR" cap="none" dirty="0" err="1"/>
              <a:t>dplyr</a:t>
            </a:r>
            <a:br>
              <a:rPr lang="en-US" altLang="ko-KR" cap="none" dirty="0"/>
            </a:br>
            <a:br>
              <a:rPr lang="en-US" altLang="ko-KR" cap="none" dirty="0"/>
            </a:br>
            <a:r>
              <a:rPr lang="ko-KR" altLang="en-US" cap="none" dirty="0" err="1"/>
              <a:t>전처리</a:t>
            </a:r>
            <a:r>
              <a:rPr lang="ko-KR" altLang="en-US" cap="none" dirty="0"/>
              <a:t> </a:t>
            </a:r>
            <a:r>
              <a:rPr lang="en-US" altLang="ko-KR" cap="none" dirty="0"/>
              <a:t>(preprocessing)</a:t>
            </a:r>
            <a:br>
              <a:rPr lang="en-US" altLang="ko-KR" cap="none" dirty="0"/>
            </a:br>
            <a:r>
              <a:rPr lang="en-US" altLang="ko-KR" cap="none" dirty="0"/>
              <a:t>(modern</a:t>
            </a:r>
            <a:r>
              <a:rPr lang="ko-KR" altLang="en-US" cap="none" dirty="0"/>
              <a:t> </a:t>
            </a:r>
            <a:r>
              <a:rPr lang="en-US" altLang="ko-KR" cap="none" dirty="0"/>
              <a:t>and</a:t>
            </a:r>
            <a:r>
              <a:rPr lang="ko-KR" altLang="en-US" cap="none" dirty="0"/>
              <a:t> </a:t>
            </a:r>
            <a:r>
              <a:rPr lang="en-US" altLang="ko-KR" cap="none" dirty="0"/>
              <a:t>nice</a:t>
            </a:r>
            <a:r>
              <a:rPr lang="ko-KR" altLang="en-US" cap="none" dirty="0"/>
              <a:t> </a:t>
            </a:r>
            <a:r>
              <a:rPr lang="en-US" altLang="ko-KR" cap="none" dirty="0"/>
              <a:t>way to treat a dataset)</a:t>
            </a:r>
            <a:endParaRPr lang="ko-KR" altLang="en-US" cap="none" dirty="0"/>
          </a:p>
        </p:txBody>
      </p:sp>
      <p:sp>
        <p:nvSpPr>
          <p:cNvPr id="3" name="슬라이드 번호 개체 틀 2">
            <a:extLst>
              <a:ext uri="{FF2B5EF4-FFF2-40B4-BE49-F238E27FC236}">
                <a16:creationId xmlns:a16="http://schemas.microsoft.com/office/drawing/2014/main" id="{3B6533D6-256A-4015-BBDD-14AF698C5EA4}"/>
              </a:ext>
            </a:extLst>
          </p:cNvPr>
          <p:cNvSpPr>
            <a:spLocks noGrp="1"/>
          </p:cNvSpPr>
          <p:nvPr>
            <p:ph type="sldNum" sz="quarter" idx="12"/>
          </p:nvPr>
        </p:nvSpPr>
        <p:spPr/>
        <p:txBody>
          <a:bodyPr/>
          <a:lstStyle/>
          <a:p>
            <a:fld id="{2B56D34F-D913-4ED9-813A-86A0DB00479F}" type="slidenum">
              <a:rPr lang="ko-KR" altLang="en-US" smtClean="0"/>
              <a:t>11</a:t>
            </a:fld>
            <a:endParaRPr lang="ko-KR" altLang="en-US"/>
          </a:p>
        </p:txBody>
      </p:sp>
    </p:spTree>
    <p:extLst>
      <p:ext uri="{BB962C8B-B14F-4D97-AF65-F5344CB8AC3E}">
        <p14:creationId xmlns:p14="http://schemas.microsoft.com/office/powerpoint/2010/main" val="352286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a:t>Hello</a:t>
            </a:r>
            <a:r>
              <a:rPr lang="ko-KR" altLang="en-US" cap="none" dirty="0"/>
              <a:t> </a:t>
            </a:r>
            <a:r>
              <a:rPr lang="en-US" altLang="ko-KR" cap="none" dirty="0" err="1"/>
              <a:t>Carseat</a:t>
            </a:r>
            <a:r>
              <a:rPr lang="en-US" altLang="ko-KR" cap="none" dirty="0"/>
              <a:t>?</a:t>
            </a:r>
            <a:endParaRPr lang="ko-KR" altLang="en-US" cap="none" dirty="0"/>
          </a:p>
        </p:txBody>
      </p:sp>
      <p:pic>
        <p:nvPicPr>
          <p:cNvPr id="11" name="그림 10">
            <a:extLst>
              <a:ext uri="{FF2B5EF4-FFF2-40B4-BE49-F238E27FC236}">
                <a16:creationId xmlns:a16="http://schemas.microsoft.com/office/drawing/2014/main" id="{92108AF1-24E6-47E9-AB53-6C6F746C3864}"/>
              </a:ext>
            </a:extLst>
          </p:cNvPr>
          <p:cNvPicPr>
            <a:picLocks noChangeAspect="1"/>
          </p:cNvPicPr>
          <p:nvPr/>
        </p:nvPicPr>
        <p:blipFill>
          <a:blip r:embed="rId2"/>
          <a:stretch>
            <a:fillRect/>
          </a:stretch>
        </p:blipFill>
        <p:spPr>
          <a:xfrm>
            <a:off x="1099705" y="1806377"/>
            <a:ext cx="6944591" cy="3515591"/>
          </a:xfrm>
          <a:prstGeom prst="rect">
            <a:avLst/>
          </a:prstGeom>
        </p:spPr>
      </p:pic>
      <p:pic>
        <p:nvPicPr>
          <p:cNvPr id="12" name="그림 11">
            <a:extLst>
              <a:ext uri="{FF2B5EF4-FFF2-40B4-BE49-F238E27FC236}">
                <a16:creationId xmlns:a16="http://schemas.microsoft.com/office/drawing/2014/main" id="{3F89DCCA-49C5-4B47-92C2-142857819E88}"/>
              </a:ext>
            </a:extLst>
          </p:cNvPr>
          <p:cNvPicPr>
            <a:picLocks noChangeAspect="1"/>
          </p:cNvPicPr>
          <p:nvPr/>
        </p:nvPicPr>
        <p:blipFill>
          <a:blip r:embed="rId3"/>
          <a:stretch>
            <a:fillRect/>
          </a:stretch>
        </p:blipFill>
        <p:spPr>
          <a:xfrm>
            <a:off x="2306066" y="5939624"/>
            <a:ext cx="6679156" cy="758439"/>
          </a:xfrm>
          <a:prstGeom prst="rect">
            <a:avLst/>
          </a:prstGeom>
        </p:spPr>
      </p:pic>
    </p:spTree>
    <p:extLst>
      <p:ext uri="{BB962C8B-B14F-4D97-AF65-F5344CB8AC3E}">
        <p14:creationId xmlns:p14="http://schemas.microsoft.com/office/powerpoint/2010/main" val="136170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a:t>Hello</a:t>
            </a:r>
            <a:r>
              <a:rPr lang="ko-KR" altLang="en-US" cap="none" dirty="0"/>
              <a:t> </a:t>
            </a:r>
            <a:r>
              <a:rPr lang="en-US" altLang="ko-KR" cap="none" dirty="0" err="1"/>
              <a:t>Carseat</a:t>
            </a:r>
            <a:r>
              <a:rPr lang="en-US" altLang="ko-KR" cap="none" dirty="0"/>
              <a:t>?</a:t>
            </a:r>
            <a:endParaRPr lang="ko-KR" altLang="en-US" cap="none" dirty="0"/>
          </a:p>
        </p:txBody>
      </p:sp>
      <p:pic>
        <p:nvPicPr>
          <p:cNvPr id="4" name="그림 3">
            <a:extLst>
              <a:ext uri="{FF2B5EF4-FFF2-40B4-BE49-F238E27FC236}">
                <a16:creationId xmlns:a16="http://schemas.microsoft.com/office/drawing/2014/main" id="{03C0DAF8-A0E9-411D-934E-9567295D3790}"/>
              </a:ext>
            </a:extLst>
          </p:cNvPr>
          <p:cNvPicPr>
            <a:picLocks noChangeAspect="1"/>
          </p:cNvPicPr>
          <p:nvPr/>
        </p:nvPicPr>
        <p:blipFill>
          <a:blip r:embed="rId2"/>
          <a:stretch>
            <a:fillRect/>
          </a:stretch>
        </p:blipFill>
        <p:spPr>
          <a:xfrm>
            <a:off x="809390" y="1596352"/>
            <a:ext cx="7557025" cy="4714878"/>
          </a:xfrm>
          <a:prstGeom prst="rect">
            <a:avLst/>
          </a:prstGeom>
        </p:spPr>
      </p:pic>
    </p:spTree>
    <p:extLst>
      <p:ext uri="{BB962C8B-B14F-4D97-AF65-F5344CB8AC3E}">
        <p14:creationId xmlns:p14="http://schemas.microsoft.com/office/powerpoint/2010/main" val="1596942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a:t>Hello</a:t>
            </a:r>
            <a:r>
              <a:rPr lang="ko-KR" altLang="en-US" cap="none" dirty="0"/>
              <a:t> </a:t>
            </a:r>
            <a:r>
              <a:rPr lang="en-US" altLang="ko-KR" cap="none" dirty="0" err="1"/>
              <a:t>Carseat</a:t>
            </a:r>
            <a:r>
              <a:rPr lang="en-US" altLang="ko-KR" cap="none" dirty="0"/>
              <a:t>?</a:t>
            </a:r>
            <a:endParaRPr lang="ko-KR" altLang="en-US" cap="none" dirty="0"/>
          </a:p>
        </p:txBody>
      </p:sp>
      <p:pic>
        <p:nvPicPr>
          <p:cNvPr id="3" name="그림 2">
            <a:extLst>
              <a:ext uri="{FF2B5EF4-FFF2-40B4-BE49-F238E27FC236}">
                <a16:creationId xmlns:a16="http://schemas.microsoft.com/office/drawing/2014/main" id="{03B0AC63-1A57-4BDA-8192-BAA90C524011}"/>
              </a:ext>
            </a:extLst>
          </p:cNvPr>
          <p:cNvPicPr>
            <a:picLocks noChangeAspect="1"/>
          </p:cNvPicPr>
          <p:nvPr/>
        </p:nvPicPr>
        <p:blipFill>
          <a:blip r:embed="rId2"/>
          <a:stretch>
            <a:fillRect/>
          </a:stretch>
        </p:blipFill>
        <p:spPr>
          <a:xfrm>
            <a:off x="500062" y="1605916"/>
            <a:ext cx="8143875" cy="4743450"/>
          </a:xfrm>
          <a:prstGeom prst="rect">
            <a:avLst/>
          </a:prstGeom>
        </p:spPr>
      </p:pic>
    </p:spTree>
    <p:extLst>
      <p:ext uri="{BB962C8B-B14F-4D97-AF65-F5344CB8AC3E}">
        <p14:creationId xmlns:p14="http://schemas.microsoft.com/office/powerpoint/2010/main" val="3212779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a:t>Hello</a:t>
            </a:r>
            <a:r>
              <a:rPr lang="ko-KR" altLang="en-US" cap="none" dirty="0"/>
              <a:t> </a:t>
            </a:r>
            <a:r>
              <a:rPr lang="en-US" altLang="ko-KR" cap="none" dirty="0" err="1"/>
              <a:t>Carseat</a:t>
            </a:r>
            <a:r>
              <a:rPr lang="en-US" altLang="ko-KR" cap="none" dirty="0"/>
              <a:t>?</a:t>
            </a:r>
            <a:endParaRPr lang="ko-KR" altLang="en-US" cap="none" dirty="0"/>
          </a:p>
        </p:txBody>
      </p:sp>
      <p:pic>
        <p:nvPicPr>
          <p:cNvPr id="3" name="그림 2">
            <a:extLst>
              <a:ext uri="{FF2B5EF4-FFF2-40B4-BE49-F238E27FC236}">
                <a16:creationId xmlns:a16="http://schemas.microsoft.com/office/drawing/2014/main" id="{ADB691BB-D285-4FEF-8FB6-2AE5C11609F8}"/>
              </a:ext>
            </a:extLst>
          </p:cNvPr>
          <p:cNvPicPr>
            <a:picLocks noChangeAspect="1"/>
          </p:cNvPicPr>
          <p:nvPr/>
        </p:nvPicPr>
        <p:blipFill>
          <a:blip r:embed="rId2"/>
          <a:stretch>
            <a:fillRect/>
          </a:stretch>
        </p:blipFill>
        <p:spPr>
          <a:xfrm>
            <a:off x="625409" y="2215729"/>
            <a:ext cx="7893183" cy="3332988"/>
          </a:xfrm>
          <a:prstGeom prst="rect">
            <a:avLst/>
          </a:prstGeom>
        </p:spPr>
      </p:pic>
    </p:spTree>
    <p:extLst>
      <p:ext uri="{BB962C8B-B14F-4D97-AF65-F5344CB8AC3E}">
        <p14:creationId xmlns:p14="http://schemas.microsoft.com/office/powerpoint/2010/main" val="1058888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a:t>Hello</a:t>
            </a:r>
            <a:r>
              <a:rPr lang="ko-KR" altLang="en-US" cap="none" dirty="0"/>
              <a:t> </a:t>
            </a:r>
            <a:r>
              <a:rPr lang="en-US" altLang="ko-KR" cap="none" dirty="0" err="1"/>
              <a:t>Carseat</a:t>
            </a:r>
            <a:r>
              <a:rPr lang="en-US" altLang="ko-KR" cap="none" dirty="0"/>
              <a:t>?</a:t>
            </a:r>
            <a:endParaRPr lang="ko-KR" altLang="en-US" cap="none" dirty="0"/>
          </a:p>
        </p:txBody>
      </p:sp>
      <p:pic>
        <p:nvPicPr>
          <p:cNvPr id="3" name="그림 2">
            <a:extLst>
              <a:ext uri="{FF2B5EF4-FFF2-40B4-BE49-F238E27FC236}">
                <a16:creationId xmlns:a16="http://schemas.microsoft.com/office/drawing/2014/main" id="{44E74B10-9AD1-415F-AC3A-AA5DEBF3B2A9}"/>
              </a:ext>
            </a:extLst>
          </p:cNvPr>
          <p:cNvPicPr>
            <a:picLocks noChangeAspect="1"/>
          </p:cNvPicPr>
          <p:nvPr/>
        </p:nvPicPr>
        <p:blipFill>
          <a:blip r:embed="rId2"/>
          <a:stretch>
            <a:fillRect/>
          </a:stretch>
        </p:blipFill>
        <p:spPr>
          <a:xfrm>
            <a:off x="960102" y="1450439"/>
            <a:ext cx="7223797" cy="5118018"/>
          </a:xfrm>
          <a:prstGeom prst="rect">
            <a:avLst/>
          </a:prstGeom>
        </p:spPr>
      </p:pic>
    </p:spTree>
    <p:extLst>
      <p:ext uri="{BB962C8B-B14F-4D97-AF65-F5344CB8AC3E}">
        <p14:creationId xmlns:p14="http://schemas.microsoft.com/office/powerpoint/2010/main" val="211689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err="1"/>
              <a:t>dplyr</a:t>
            </a:r>
            <a:endParaRPr lang="ko-KR" altLang="en-US" cap="none" dirty="0"/>
          </a:p>
        </p:txBody>
      </p:sp>
      <p:sp>
        <p:nvSpPr>
          <p:cNvPr id="4" name="내용 개체 틀 2">
            <a:extLst>
              <a:ext uri="{FF2B5EF4-FFF2-40B4-BE49-F238E27FC236}">
                <a16:creationId xmlns:a16="http://schemas.microsoft.com/office/drawing/2014/main" id="{4560947B-F1A2-4EF0-BF8B-335A86F377D4}"/>
              </a:ext>
            </a:extLst>
          </p:cNvPr>
          <p:cNvSpPr>
            <a:spLocks noGrp="1"/>
          </p:cNvSpPr>
          <p:nvPr>
            <p:ph sz="quarter" idx="13"/>
          </p:nvPr>
        </p:nvSpPr>
        <p:spPr>
          <a:xfrm>
            <a:off x="685330" y="1598212"/>
            <a:ext cx="7772870" cy="5096786"/>
          </a:xfrm>
        </p:spPr>
        <p:txBody>
          <a:bodyPr>
            <a:normAutofit lnSpcReduction="10000"/>
          </a:bodyPr>
          <a:lstStyle/>
          <a:p>
            <a:r>
              <a:rPr lang="ko-KR" altLang="en-US" cap="none" dirty="0"/>
              <a:t>빠르고 직관적인 데이터를 다루는 패키지</a:t>
            </a:r>
            <a:endParaRPr lang="en-US" altLang="ko-KR" cap="none" dirty="0"/>
          </a:p>
          <a:p>
            <a:pPr lvl="1"/>
            <a:r>
              <a:rPr lang="ko-KR" altLang="en-US" cap="none" dirty="0"/>
              <a:t>가장 빠른 언어인 </a:t>
            </a:r>
            <a:r>
              <a:rPr lang="en-US" altLang="ko-KR" cap="none" dirty="0"/>
              <a:t>C</a:t>
            </a:r>
            <a:r>
              <a:rPr lang="ko-KR" altLang="en-US" cap="none" dirty="0"/>
              <a:t>를 기반으로 만들어서 빠름</a:t>
            </a:r>
            <a:endParaRPr lang="en-US" altLang="ko-KR" cap="none" dirty="0"/>
          </a:p>
          <a:p>
            <a:pPr lvl="1"/>
            <a:r>
              <a:rPr lang="ko-KR" altLang="en-US" cap="none" dirty="0"/>
              <a:t>데이터 처리에 있어서 가장 직관적인 </a:t>
            </a:r>
            <a:r>
              <a:rPr lang="en-US" altLang="ko-KR" cap="none" dirty="0"/>
              <a:t>SQL (Standard Query Language)</a:t>
            </a:r>
            <a:r>
              <a:rPr lang="ko-KR" altLang="en-US" cap="none" dirty="0"/>
              <a:t>과 유사하게 만들어져서 직관적임</a:t>
            </a:r>
            <a:r>
              <a:rPr lang="en-US" altLang="ko-KR" cap="none" dirty="0"/>
              <a:t>!</a:t>
            </a:r>
          </a:p>
          <a:p>
            <a:pPr lvl="1"/>
            <a:r>
              <a:rPr lang="ko-KR" altLang="en-US" cap="none" dirty="0"/>
              <a:t>직관적이어서 코드 가독성도 높음</a:t>
            </a:r>
            <a:endParaRPr lang="en-US" altLang="ko-KR" cap="none" dirty="0"/>
          </a:p>
          <a:p>
            <a:pPr lvl="1"/>
            <a:r>
              <a:rPr lang="ko-KR" altLang="en-US" cap="none" dirty="0"/>
              <a:t>그러나 </a:t>
            </a:r>
            <a:r>
              <a:rPr lang="en-US" altLang="ko-KR" cap="none" dirty="0"/>
              <a:t>base </a:t>
            </a:r>
            <a:r>
              <a:rPr lang="ko-KR" altLang="en-US" cap="none" dirty="0"/>
              <a:t>명령어도 어느정도 같이 알아 두면 타인의 소스코드 참조와 </a:t>
            </a:r>
            <a:r>
              <a:rPr lang="ko-KR" altLang="en-US" cap="none" dirty="0" err="1"/>
              <a:t>파이썬</a:t>
            </a:r>
            <a:r>
              <a:rPr lang="en-US" altLang="ko-KR" cap="none" dirty="0"/>
              <a:t>, SQL</a:t>
            </a:r>
            <a:r>
              <a:rPr lang="ko-KR" altLang="en-US" cap="none" dirty="0"/>
              <a:t>등 다른 언어를 배울 때 도움이 됨</a:t>
            </a:r>
            <a:endParaRPr lang="en-US" altLang="ko-KR" cap="none" dirty="0"/>
          </a:p>
          <a:p>
            <a:pPr lvl="1"/>
            <a:r>
              <a:rPr lang="en-US" altLang="ko-KR" cap="none" dirty="0"/>
              <a:t>Play</a:t>
            </a:r>
            <a:r>
              <a:rPr lang="ko-KR" altLang="en-US" cap="none" dirty="0"/>
              <a:t> </a:t>
            </a:r>
            <a:r>
              <a:rPr lang="en-US" altLang="ko-KR" cap="none" dirty="0"/>
              <a:t>with</a:t>
            </a:r>
            <a:r>
              <a:rPr lang="ko-KR" altLang="en-US" cap="none" dirty="0"/>
              <a:t> </a:t>
            </a:r>
            <a:r>
              <a:rPr lang="en-US" altLang="ko-KR" cap="none" dirty="0"/>
              <a:t>“tidy” data</a:t>
            </a:r>
          </a:p>
          <a:p>
            <a:r>
              <a:rPr lang="ko-KR" altLang="en-US" cap="none" dirty="0"/>
              <a:t>제작자</a:t>
            </a:r>
            <a:endParaRPr lang="en-US" altLang="ko-KR" cap="none" dirty="0"/>
          </a:p>
          <a:p>
            <a:pPr lvl="1"/>
            <a:r>
              <a:rPr lang="en-US" altLang="ko-KR" cap="none" dirty="0"/>
              <a:t>Hadley Wickham, Ph.D., Head Scientist, </a:t>
            </a:r>
            <a:r>
              <a:rPr lang="en-US" altLang="ko-KR" cap="none" dirty="0" err="1"/>
              <a:t>Rstudio</a:t>
            </a:r>
            <a:endParaRPr lang="en-US" altLang="ko-KR" cap="none" dirty="0"/>
          </a:p>
          <a:p>
            <a:pPr lvl="1"/>
            <a:r>
              <a:rPr lang="ko-KR" altLang="en-US" cap="none" dirty="0"/>
              <a:t>통계학 박사 후 </a:t>
            </a:r>
            <a:r>
              <a:rPr lang="en-US" altLang="ko-KR" cap="none" dirty="0"/>
              <a:t>R</a:t>
            </a:r>
            <a:r>
              <a:rPr lang="ko-KR" altLang="en-US" cap="none" dirty="0"/>
              <a:t>에서 다수의 사용하기 좋은 패키지 개발</a:t>
            </a:r>
            <a:endParaRPr lang="en-US" altLang="ko-KR" cap="none" dirty="0"/>
          </a:p>
          <a:p>
            <a:pPr lvl="1"/>
            <a:r>
              <a:rPr lang="en-US" altLang="ko-KR" cap="none" dirty="0"/>
              <a:t>youtube.com</a:t>
            </a:r>
            <a:r>
              <a:rPr lang="ko-KR" altLang="en-US" cap="none" dirty="0"/>
              <a:t>에 </a:t>
            </a:r>
            <a:r>
              <a:rPr lang="en-US" altLang="ko-KR" cap="none" dirty="0"/>
              <a:t>keynote</a:t>
            </a:r>
            <a:r>
              <a:rPr lang="ko-KR" altLang="en-US" cap="none" dirty="0"/>
              <a:t>등</a:t>
            </a:r>
            <a:r>
              <a:rPr lang="en-US" altLang="ko-KR" cap="none" dirty="0"/>
              <a:t> </a:t>
            </a:r>
            <a:r>
              <a:rPr lang="ko-KR" altLang="en-US" cap="none" dirty="0"/>
              <a:t>좋은 동영상 많아요</a:t>
            </a:r>
            <a:endParaRPr lang="en-US" altLang="ko-KR" cap="none" dirty="0"/>
          </a:p>
          <a:p>
            <a:pPr lvl="1"/>
            <a:r>
              <a:rPr lang="ko-KR" altLang="en-US" cap="none" dirty="0"/>
              <a:t>누나도 통계학 전공 교수</a:t>
            </a:r>
            <a:endParaRPr lang="en-US" altLang="ko-KR" cap="none" dirty="0"/>
          </a:p>
        </p:txBody>
      </p:sp>
    </p:spTree>
    <p:extLst>
      <p:ext uri="{BB962C8B-B14F-4D97-AF65-F5344CB8AC3E}">
        <p14:creationId xmlns:p14="http://schemas.microsoft.com/office/powerpoint/2010/main" val="155440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en-US" altLang="ko-KR" cap="none" dirty="0" err="1"/>
              <a:t>dplyr</a:t>
            </a:r>
            <a:endParaRPr lang="ko-KR" altLang="en-US" cap="none" dirty="0"/>
          </a:p>
        </p:txBody>
      </p:sp>
      <p:sp>
        <p:nvSpPr>
          <p:cNvPr id="4" name="내용 개체 틀 2">
            <a:extLst>
              <a:ext uri="{FF2B5EF4-FFF2-40B4-BE49-F238E27FC236}">
                <a16:creationId xmlns:a16="http://schemas.microsoft.com/office/drawing/2014/main" id="{4560947B-F1A2-4EF0-BF8B-335A86F377D4}"/>
              </a:ext>
            </a:extLst>
          </p:cNvPr>
          <p:cNvSpPr>
            <a:spLocks noGrp="1"/>
          </p:cNvSpPr>
          <p:nvPr>
            <p:ph sz="quarter" idx="13"/>
          </p:nvPr>
        </p:nvSpPr>
        <p:spPr>
          <a:xfrm>
            <a:off x="685330" y="1526654"/>
            <a:ext cx="7772870" cy="588394"/>
          </a:xfrm>
        </p:spPr>
        <p:txBody>
          <a:bodyPr>
            <a:normAutofit/>
          </a:bodyPr>
          <a:lstStyle/>
          <a:p>
            <a:r>
              <a:rPr lang="en-US" altLang="ko-KR" cap="none" dirty="0"/>
              <a:t>Tidy data?</a:t>
            </a:r>
          </a:p>
          <a:p>
            <a:pPr marL="457200" lvl="1" indent="0">
              <a:buNone/>
            </a:pPr>
            <a:endParaRPr lang="en-US" altLang="ko-KR" cap="none" dirty="0"/>
          </a:p>
          <a:p>
            <a:pPr marL="457200" lvl="1" indent="0">
              <a:buNone/>
            </a:pPr>
            <a:endParaRPr lang="en-US" altLang="ko-KR" cap="none" dirty="0"/>
          </a:p>
          <a:p>
            <a:pPr lvl="1"/>
            <a:endParaRPr lang="en-US" altLang="ko-KR" cap="none" dirty="0"/>
          </a:p>
          <a:p>
            <a:endParaRPr lang="en-US" altLang="ko-KR" cap="none" dirty="0"/>
          </a:p>
        </p:txBody>
      </p:sp>
      <p:pic>
        <p:nvPicPr>
          <p:cNvPr id="6" name="그림 5">
            <a:extLst>
              <a:ext uri="{FF2B5EF4-FFF2-40B4-BE49-F238E27FC236}">
                <a16:creationId xmlns:a16="http://schemas.microsoft.com/office/drawing/2014/main" id="{527063EB-A97B-49D8-8EC5-5515FEF6F8AF}"/>
              </a:ext>
            </a:extLst>
          </p:cNvPr>
          <p:cNvPicPr>
            <a:picLocks noChangeAspect="1"/>
          </p:cNvPicPr>
          <p:nvPr/>
        </p:nvPicPr>
        <p:blipFill>
          <a:blip r:embed="rId2"/>
          <a:stretch>
            <a:fillRect/>
          </a:stretch>
        </p:blipFill>
        <p:spPr>
          <a:xfrm>
            <a:off x="1971675" y="2115048"/>
            <a:ext cx="5200650" cy="1685925"/>
          </a:xfrm>
          <a:prstGeom prst="rect">
            <a:avLst/>
          </a:prstGeom>
        </p:spPr>
      </p:pic>
      <p:sp>
        <p:nvSpPr>
          <p:cNvPr id="7" name="내용 개체 틀 2">
            <a:extLst>
              <a:ext uri="{FF2B5EF4-FFF2-40B4-BE49-F238E27FC236}">
                <a16:creationId xmlns:a16="http://schemas.microsoft.com/office/drawing/2014/main" id="{F1E27373-DA9C-4648-B315-CF75DF19D9B7}"/>
              </a:ext>
            </a:extLst>
          </p:cNvPr>
          <p:cNvSpPr txBox="1">
            <a:spLocks/>
          </p:cNvSpPr>
          <p:nvPr/>
        </p:nvSpPr>
        <p:spPr>
          <a:xfrm>
            <a:off x="685330" y="4094921"/>
            <a:ext cx="7772870" cy="2385392"/>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ko-KR" altLang="en-US" cap="none" dirty="0"/>
              <a:t>각 </a:t>
            </a:r>
            <a:r>
              <a:rPr lang="en-US" altLang="ko-KR" cap="none" dirty="0"/>
              <a:t>variable</a:t>
            </a:r>
            <a:r>
              <a:rPr lang="ko-KR" altLang="en-US" cap="none" dirty="0"/>
              <a:t>은 </a:t>
            </a:r>
            <a:r>
              <a:rPr lang="en-US" altLang="ko-KR" cap="none" dirty="0"/>
              <a:t>column</a:t>
            </a:r>
            <a:r>
              <a:rPr lang="ko-KR" altLang="en-US" cap="none" dirty="0"/>
              <a:t>에 대응</a:t>
            </a:r>
            <a:endParaRPr lang="en-US" altLang="ko-KR" cap="none" dirty="0"/>
          </a:p>
          <a:p>
            <a:r>
              <a:rPr lang="ko-KR" altLang="en-US" cap="none" dirty="0"/>
              <a:t>각 </a:t>
            </a:r>
            <a:r>
              <a:rPr lang="en-US" altLang="ko-KR" cap="none" dirty="0"/>
              <a:t>observations</a:t>
            </a:r>
            <a:r>
              <a:rPr lang="ko-KR" altLang="en-US" cap="none" dirty="0"/>
              <a:t>은 </a:t>
            </a:r>
            <a:r>
              <a:rPr lang="en-US" altLang="ko-KR" cap="none" dirty="0"/>
              <a:t>row</a:t>
            </a:r>
            <a:r>
              <a:rPr lang="ko-KR" altLang="en-US" cap="none" dirty="0"/>
              <a:t>에 대응</a:t>
            </a:r>
            <a:endParaRPr lang="en-US" altLang="ko-KR" cap="none" dirty="0"/>
          </a:p>
          <a:p>
            <a:r>
              <a:rPr lang="en-US" altLang="ko-KR" cap="none" dirty="0"/>
              <a:t>f(x, y)</a:t>
            </a:r>
            <a:r>
              <a:rPr lang="ko-KR" altLang="en-US" cap="none" dirty="0"/>
              <a:t>는 </a:t>
            </a:r>
            <a:r>
              <a:rPr lang="en-US" altLang="ko-KR" cap="none" dirty="0"/>
              <a:t>x %&gt;% f(y)</a:t>
            </a:r>
            <a:r>
              <a:rPr lang="ko-KR" altLang="en-US" cap="none" dirty="0"/>
              <a:t>로 적을 수 있어서 가독성이 좋음</a:t>
            </a:r>
            <a:br>
              <a:rPr lang="en-US" altLang="ko-KR" cap="none" dirty="0"/>
            </a:br>
            <a:r>
              <a:rPr lang="en-US" altLang="ko-KR" cap="none" dirty="0"/>
              <a:t>(x</a:t>
            </a:r>
            <a:r>
              <a:rPr lang="ko-KR" altLang="en-US" cap="none" dirty="0"/>
              <a:t>를 </a:t>
            </a:r>
            <a:r>
              <a:rPr lang="en-US" altLang="ko-KR" cap="none" dirty="0"/>
              <a:t>f</a:t>
            </a:r>
            <a:r>
              <a:rPr lang="ko-KR" altLang="en-US" cap="none" dirty="0"/>
              <a:t>함수와 </a:t>
            </a:r>
            <a:r>
              <a:rPr lang="en-US" altLang="ko-KR" cap="none" dirty="0"/>
              <a:t>y</a:t>
            </a:r>
            <a:r>
              <a:rPr lang="ko-KR" altLang="en-US" cap="none" dirty="0"/>
              <a:t>로 처리한다고 읽을 수 있음</a:t>
            </a:r>
            <a:r>
              <a:rPr lang="en-US" altLang="ko-KR" cap="none" dirty="0"/>
              <a:t>)</a:t>
            </a:r>
          </a:p>
          <a:p>
            <a:r>
              <a:rPr lang="en-US" altLang="ko-KR" cap="none" dirty="0"/>
              <a:t>f(x)</a:t>
            </a:r>
            <a:r>
              <a:rPr lang="ko-KR" altLang="en-US" cap="none" dirty="0"/>
              <a:t>는 </a:t>
            </a:r>
            <a:r>
              <a:rPr lang="en-US" altLang="ko-KR" cap="none" dirty="0"/>
              <a:t>x %&gt;% f()</a:t>
            </a:r>
          </a:p>
          <a:p>
            <a:pPr marL="457200" lvl="1" indent="0">
              <a:buFont typeface="Arial" panose="020B0604020202020204" pitchFamily="34" charset="0"/>
              <a:buNone/>
            </a:pPr>
            <a:endParaRPr lang="en-US" altLang="ko-KR" cap="none" dirty="0"/>
          </a:p>
          <a:p>
            <a:pPr marL="457200" lvl="1" indent="0">
              <a:buFont typeface="Arial" panose="020B0604020202020204" pitchFamily="34" charset="0"/>
              <a:buNone/>
            </a:pPr>
            <a:endParaRPr lang="en-US" altLang="ko-KR" cap="none" dirty="0"/>
          </a:p>
          <a:p>
            <a:pPr lvl="1"/>
            <a:endParaRPr lang="en-US" altLang="ko-KR" cap="none" dirty="0"/>
          </a:p>
          <a:p>
            <a:endParaRPr lang="en-US" altLang="ko-KR" cap="none" dirty="0"/>
          </a:p>
        </p:txBody>
      </p:sp>
    </p:spTree>
    <p:extLst>
      <p:ext uri="{BB962C8B-B14F-4D97-AF65-F5344CB8AC3E}">
        <p14:creationId xmlns:p14="http://schemas.microsoft.com/office/powerpoint/2010/main" val="197922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ko-KR" altLang="en-US" cap="none" dirty="0"/>
              <a:t>콘솔에 띄워 놓고 보면서</a:t>
            </a:r>
            <a:r>
              <a:rPr lang="en-US" altLang="ko-KR" cap="none" dirty="0"/>
              <a:t>!</a:t>
            </a:r>
            <a:endParaRPr lang="ko-KR" altLang="en-US" cap="none" dirty="0"/>
          </a:p>
        </p:txBody>
      </p:sp>
      <p:sp>
        <p:nvSpPr>
          <p:cNvPr id="4" name="내용 개체 틀 2">
            <a:extLst>
              <a:ext uri="{FF2B5EF4-FFF2-40B4-BE49-F238E27FC236}">
                <a16:creationId xmlns:a16="http://schemas.microsoft.com/office/drawing/2014/main" id="{4560947B-F1A2-4EF0-BF8B-335A86F377D4}"/>
              </a:ext>
            </a:extLst>
          </p:cNvPr>
          <p:cNvSpPr>
            <a:spLocks noGrp="1"/>
          </p:cNvSpPr>
          <p:nvPr>
            <p:ph sz="quarter" idx="13"/>
          </p:nvPr>
        </p:nvSpPr>
        <p:spPr>
          <a:xfrm>
            <a:off x="685330" y="1526654"/>
            <a:ext cx="7772870" cy="588394"/>
          </a:xfrm>
        </p:spPr>
        <p:txBody>
          <a:bodyPr>
            <a:normAutofit/>
          </a:bodyPr>
          <a:lstStyle/>
          <a:p>
            <a:endParaRPr lang="en-US" altLang="ko-KR" cap="none" dirty="0"/>
          </a:p>
          <a:p>
            <a:pPr lvl="1"/>
            <a:endParaRPr lang="en-US" altLang="ko-KR" cap="none" dirty="0"/>
          </a:p>
          <a:p>
            <a:endParaRPr lang="en-US" altLang="ko-KR" cap="none" dirty="0"/>
          </a:p>
        </p:txBody>
      </p:sp>
      <p:pic>
        <p:nvPicPr>
          <p:cNvPr id="3" name="그림 2">
            <a:extLst>
              <a:ext uri="{FF2B5EF4-FFF2-40B4-BE49-F238E27FC236}">
                <a16:creationId xmlns:a16="http://schemas.microsoft.com/office/drawing/2014/main" id="{926E67D7-E309-430E-9BD4-C341EBC2C42A}"/>
              </a:ext>
            </a:extLst>
          </p:cNvPr>
          <p:cNvPicPr>
            <a:picLocks noChangeAspect="1"/>
          </p:cNvPicPr>
          <p:nvPr/>
        </p:nvPicPr>
        <p:blipFill>
          <a:blip r:embed="rId2"/>
          <a:stretch>
            <a:fillRect/>
          </a:stretch>
        </p:blipFill>
        <p:spPr>
          <a:xfrm>
            <a:off x="335279" y="1820851"/>
            <a:ext cx="8472971" cy="4014740"/>
          </a:xfrm>
          <a:prstGeom prst="rect">
            <a:avLst/>
          </a:prstGeom>
        </p:spPr>
      </p:pic>
    </p:spTree>
    <p:extLst>
      <p:ext uri="{BB962C8B-B14F-4D97-AF65-F5344CB8AC3E}">
        <p14:creationId xmlns:p14="http://schemas.microsoft.com/office/powerpoint/2010/main" val="367939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0505146-4CDE-4DCB-8CC0-8D1D82D19975}"/>
              </a:ext>
            </a:extLst>
          </p:cNvPr>
          <p:cNvSpPr>
            <a:spLocks noGrp="1"/>
          </p:cNvSpPr>
          <p:nvPr>
            <p:ph sz="quarter" idx="13"/>
          </p:nvPr>
        </p:nvSpPr>
        <p:spPr>
          <a:xfrm>
            <a:off x="685330" y="1804946"/>
            <a:ext cx="7772870" cy="3745063"/>
          </a:xfrm>
        </p:spPr>
        <p:txBody>
          <a:bodyPr>
            <a:normAutofit/>
          </a:bodyPr>
          <a:lstStyle/>
          <a:p>
            <a:pPr marL="457200" indent="-457200">
              <a:buAutoNum type="arabicPeriod"/>
            </a:pPr>
            <a:r>
              <a:rPr lang="ko-KR" altLang="en-US" sz="2400" cap="none" dirty="0"/>
              <a:t>수집 </a:t>
            </a:r>
            <a:r>
              <a:rPr lang="en-US" altLang="ko-KR" sz="2400" cap="none" dirty="0"/>
              <a:t>– from</a:t>
            </a:r>
            <a:r>
              <a:rPr lang="ko-KR" altLang="en-US" sz="2400" cap="none" dirty="0"/>
              <a:t> </a:t>
            </a:r>
            <a:r>
              <a:rPr lang="en-US" altLang="ko-KR" sz="2400" cap="none" dirty="0"/>
              <a:t>package</a:t>
            </a:r>
          </a:p>
          <a:p>
            <a:pPr marL="457200" indent="-457200">
              <a:buAutoNum type="arabicPeriod"/>
            </a:pPr>
            <a:r>
              <a:rPr lang="ko-KR" altLang="en-US" sz="2400" cap="none" dirty="0" err="1"/>
              <a:t>전처리</a:t>
            </a:r>
            <a:r>
              <a:rPr lang="ko-KR" altLang="en-US" sz="2400" cap="none" dirty="0"/>
              <a:t> </a:t>
            </a:r>
            <a:r>
              <a:rPr lang="en-US" altLang="ko-KR" sz="2400" cap="none" dirty="0"/>
              <a:t>- </a:t>
            </a:r>
            <a:r>
              <a:rPr lang="en-US" altLang="ko-KR" sz="2400" cap="none" dirty="0" err="1"/>
              <a:t>dplyr</a:t>
            </a:r>
            <a:endParaRPr lang="en-US" altLang="ko-KR" sz="2400" cap="none" dirty="0"/>
          </a:p>
          <a:p>
            <a:pPr marL="457200" indent="-457200">
              <a:buAutoNum type="arabicPeriod"/>
            </a:pPr>
            <a:r>
              <a:rPr lang="ko-KR" altLang="en-US" sz="2400" cap="none" dirty="0"/>
              <a:t>분석</a:t>
            </a:r>
            <a:r>
              <a:rPr lang="en-US" altLang="ko-KR" sz="2400" cap="none" dirty="0"/>
              <a:t>, </a:t>
            </a:r>
            <a:r>
              <a:rPr lang="ko-KR" altLang="en-US" sz="2400" cap="none" dirty="0"/>
              <a:t>시각화 </a:t>
            </a:r>
            <a:r>
              <a:rPr lang="en-US" altLang="ko-KR" sz="2400" cap="none" dirty="0"/>
              <a:t>– ggplot2</a:t>
            </a:r>
          </a:p>
          <a:p>
            <a:pPr marL="457200" indent="-457200">
              <a:buAutoNum type="arabicPeriod"/>
            </a:pPr>
            <a:r>
              <a:rPr lang="ko-KR" altLang="en-US" sz="2400" cap="none" dirty="0"/>
              <a:t>문서화 </a:t>
            </a:r>
            <a:r>
              <a:rPr lang="en-US" altLang="ko-KR" sz="2400" cap="none" dirty="0"/>
              <a:t>- </a:t>
            </a:r>
            <a:r>
              <a:rPr lang="en-US" altLang="ko-KR" sz="2400" cap="none" dirty="0" err="1"/>
              <a:t>rmd</a:t>
            </a:r>
            <a:endParaRPr lang="en-US" altLang="ko-KR" sz="2400" cap="none" dirty="0"/>
          </a:p>
          <a:p>
            <a:pPr marL="457200" indent="-457200">
              <a:buAutoNum type="arabicPeriod"/>
            </a:pPr>
            <a:r>
              <a:rPr lang="ko-KR" altLang="en-US" sz="2400" cap="none" dirty="0"/>
              <a:t>공유</a:t>
            </a:r>
            <a:endParaRPr lang="en-US" altLang="ko-KR" sz="2400" cap="none" dirty="0"/>
          </a:p>
        </p:txBody>
      </p:sp>
      <p:sp>
        <p:nvSpPr>
          <p:cNvPr id="4" name="슬라이드 번호 개체 틀 3">
            <a:extLst>
              <a:ext uri="{FF2B5EF4-FFF2-40B4-BE49-F238E27FC236}">
                <a16:creationId xmlns:a16="http://schemas.microsoft.com/office/drawing/2014/main" id="{90E45CBA-63C1-4001-BFFA-F59FADF77F1B}"/>
              </a:ext>
            </a:extLst>
          </p:cNvPr>
          <p:cNvSpPr>
            <a:spLocks noGrp="1"/>
          </p:cNvSpPr>
          <p:nvPr>
            <p:ph type="sldNum" sz="quarter" idx="12"/>
          </p:nvPr>
        </p:nvSpPr>
        <p:spPr/>
        <p:txBody>
          <a:bodyPr/>
          <a:lstStyle/>
          <a:p>
            <a:fld id="{2B56D34F-D913-4ED9-813A-86A0DB00479F}" type="slidenum">
              <a:rPr lang="ko-KR" altLang="en-US" smtClean="0"/>
              <a:t>2</a:t>
            </a:fld>
            <a:endParaRPr lang="ko-KR" altLang="en-US"/>
          </a:p>
        </p:txBody>
      </p:sp>
      <p:sp>
        <p:nvSpPr>
          <p:cNvPr id="5" name="제목 1">
            <a:extLst>
              <a:ext uri="{FF2B5EF4-FFF2-40B4-BE49-F238E27FC236}">
                <a16:creationId xmlns:a16="http://schemas.microsoft.com/office/drawing/2014/main" id="{C8DC7B6B-B725-45C6-AA00-3CFADFD03FCF}"/>
              </a:ext>
            </a:extLst>
          </p:cNvPr>
          <p:cNvSpPr>
            <a:spLocks noGrp="1"/>
          </p:cNvSpPr>
          <p:nvPr>
            <p:ph type="title"/>
          </p:nvPr>
        </p:nvSpPr>
        <p:spPr>
          <a:xfrm>
            <a:off x="685332" y="618518"/>
            <a:ext cx="7773338" cy="687767"/>
          </a:xfrm>
        </p:spPr>
        <p:txBody>
          <a:bodyPr/>
          <a:lstStyle/>
          <a:p>
            <a:r>
              <a:rPr lang="ko-KR" altLang="en-US" dirty="0"/>
              <a:t>프로젝트 개요 </a:t>
            </a:r>
            <a:r>
              <a:rPr lang="en-US" altLang="ko-KR" dirty="0"/>
              <a:t>(</a:t>
            </a:r>
            <a:r>
              <a:rPr lang="ko-KR" altLang="en-US" dirty="0" err="1"/>
              <a:t>카시트</a:t>
            </a:r>
            <a:r>
              <a:rPr lang="ko-KR" altLang="en-US" dirty="0"/>
              <a:t> 판매량</a:t>
            </a:r>
            <a:r>
              <a:rPr lang="en-US" altLang="ko-KR" cap="none" dirty="0"/>
              <a:t>)</a:t>
            </a:r>
            <a:endParaRPr lang="ko-KR" altLang="en-US" dirty="0"/>
          </a:p>
        </p:txBody>
      </p:sp>
    </p:spTree>
    <p:extLst>
      <p:ext uri="{BB962C8B-B14F-4D97-AF65-F5344CB8AC3E}">
        <p14:creationId xmlns:p14="http://schemas.microsoft.com/office/powerpoint/2010/main" val="3710353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A2713D78-3147-468F-96C7-6F609F6B8616}"/>
              </a:ext>
            </a:extLst>
          </p:cNvPr>
          <p:cNvPicPr>
            <a:picLocks noChangeAspect="1"/>
          </p:cNvPicPr>
          <p:nvPr/>
        </p:nvPicPr>
        <p:blipFill>
          <a:blip r:embed="rId2"/>
          <a:stretch>
            <a:fillRect/>
          </a:stretch>
        </p:blipFill>
        <p:spPr>
          <a:xfrm>
            <a:off x="837819" y="1256099"/>
            <a:ext cx="7468362" cy="5405343"/>
          </a:xfrm>
          <a:prstGeom prst="rect">
            <a:avLst/>
          </a:prstGeom>
        </p:spPr>
      </p:pic>
      <p:sp>
        <p:nvSpPr>
          <p:cNvPr id="11" name="제목 1">
            <a:extLst>
              <a:ext uri="{FF2B5EF4-FFF2-40B4-BE49-F238E27FC236}">
                <a16:creationId xmlns:a16="http://schemas.microsoft.com/office/drawing/2014/main" id="{0996746F-9E77-4AA6-8B80-CEB973C0A9E8}"/>
              </a:ext>
            </a:extLst>
          </p:cNvPr>
          <p:cNvSpPr>
            <a:spLocks noGrp="1"/>
          </p:cNvSpPr>
          <p:nvPr>
            <p:ph type="title"/>
          </p:nvPr>
        </p:nvSpPr>
        <p:spPr>
          <a:xfrm>
            <a:off x="685332" y="415322"/>
            <a:ext cx="7773338" cy="687767"/>
          </a:xfrm>
        </p:spPr>
        <p:txBody>
          <a:bodyPr/>
          <a:lstStyle/>
          <a:p>
            <a:r>
              <a:rPr lang="en-US" altLang="ko-KR" cap="none" dirty="0"/>
              <a:t>Basic</a:t>
            </a:r>
            <a:r>
              <a:rPr lang="ko-KR" altLang="en-US" cap="none" dirty="0"/>
              <a:t> </a:t>
            </a:r>
            <a:r>
              <a:rPr lang="en-US" altLang="ko-KR" cap="none" dirty="0"/>
              <a:t>Treatments</a:t>
            </a:r>
            <a:endParaRPr lang="ko-KR" altLang="en-US" cap="none" dirty="0"/>
          </a:p>
        </p:txBody>
      </p:sp>
    </p:spTree>
    <p:extLst>
      <p:ext uri="{BB962C8B-B14F-4D97-AF65-F5344CB8AC3E}">
        <p14:creationId xmlns:p14="http://schemas.microsoft.com/office/powerpoint/2010/main" val="18103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822F36A-3549-44F5-A96D-711918744460}"/>
              </a:ext>
            </a:extLst>
          </p:cNvPr>
          <p:cNvPicPr>
            <a:picLocks noChangeAspect="1"/>
          </p:cNvPicPr>
          <p:nvPr/>
        </p:nvPicPr>
        <p:blipFill>
          <a:blip r:embed="rId2"/>
          <a:stretch>
            <a:fillRect/>
          </a:stretch>
        </p:blipFill>
        <p:spPr>
          <a:xfrm>
            <a:off x="674203" y="2319626"/>
            <a:ext cx="7795594" cy="2218747"/>
          </a:xfrm>
          <a:prstGeom prst="rect">
            <a:avLst/>
          </a:prstGeom>
        </p:spPr>
      </p:pic>
    </p:spTree>
    <p:extLst>
      <p:ext uri="{BB962C8B-B14F-4D97-AF65-F5344CB8AC3E}">
        <p14:creationId xmlns:p14="http://schemas.microsoft.com/office/powerpoint/2010/main" val="327922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8B26D92-8F09-4B4F-A6F2-A296D0ED32DA}"/>
              </a:ext>
            </a:extLst>
          </p:cNvPr>
          <p:cNvPicPr>
            <a:picLocks noChangeAspect="1"/>
          </p:cNvPicPr>
          <p:nvPr/>
        </p:nvPicPr>
        <p:blipFill>
          <a:blip r:embed="rId2"/>
          <a:stretch>
            <a:fillRect/>
          </a:stretch>
        </p:blipFill>
        <p:spPr>
          <a:xfrm>
            <a:off x="805338" y="1564005"/>
            <a:ext cx="7533323" cy="3729990"/>
          </a:xfrm>
          <a:prstGeom prst="rect">
            <a:avLst/>
          </a:prstGeom>
        </p:spPr>
      </p:pic>
    </p:spTree>
    <p:extLst>
      <p:ext uri="{BB962C8B-B14F-4D97-AF65-F5344CB8AC3E}">
        <p14:creationId xmlns:p14="http://schemas.microsoft.com/office/powerpoint/2010/main" val="3957092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CB252DFC-0CD8-497C-A5B7-7BC972448C98}"/>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Successive</a:t>
            </a:r>
            <a:r>
              <a:rPr lang="ko-KR" altLang="en-US" cap="none" dirty="0"/>
              <a:t> </a:t>
            </a:r>
            <a:r>
              <a:rPr lang="en-US" altLang="ko-KR" cap="none" dirty="0"/>
              <a:t>Treatments</a:t>
            </a:r>
            <a:endParaRPr lang="ko-KR" altLang="en-US" cap="none" dirty="0"/>
          </a:p>
        </p:txBody>
      </p:sp>
      <p:sp>
        <p:nvSpPr>
          <p:cNvPr id="8" name="내용 개체 틀 2">
            <a:extLst>
              <a:ext uri="{FF2B5EF4-FFF2-40B4-BE49-F238E27FC236}">
                <a16:creationId xmlns:a16="http://schemas.microsoft.com/office/drawing/2014/main" id="{585E3631-A542-482E-88E5-749683ABF1FD}"/>
              </a:ext>
            </a:extLst>
          </p:cNvPr>
          <p:cNvSpPr txBox="1">
            <a:spLocks/>
          </p:cNvSpPr>
          <p:nvPr/>
        </p:nvSpPr>
        <p:spPr>
          <a:xfrm>
            <a:off x="685330" y="1547332"/>
            <a:ext cx="7772870" cy="4345467"/>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ko-KR" altLang="en-US" cap="none" dirty="0"/>
              <a:t>해당 </a:t>
            </a:r>
            <a:r>
              <a:rPr lang="en-US" altLang="ko-KR" cap="none" dirty="0" err="1"/>
              <a:t>Carseat</a:t>
            </a:r>
            <a:r>
              <a:rPr lang="en-US" altLang="ko-KR" cap="none" dirty="0"/>
              <a:t> </a:t>
            </a:r>
            <a:r>
              <a:rPr lang="ko-KR" altLang="en-US" cap="none" dirty="0"/>
              <a:t>회사의 주요 구매층은 아이를 낳아서 키울 나이인 </a:t>
            </a:r>
            <a:r>
              <a:rPr lang="en-US" altLang="ko-KR" cap="none" dirty="0"/>
              <a:t>30</a:t>
            </a:r>
            <a:r>
              <a:rPr lang="ko-KR" altLang="en-US" cap="none" dirty="0"/>
              <a:t>대 연령층입니다</a:t>
            </a:r>
            <a:r>
              <a:rPr lang="en-US" altLang="ko-KR" cap="none" dirty="0"/>
              <a:t>.</a:t>
            </a:r>
          </a:p>
          <a:p>
            <a:r>
              <a:rPr lang="ko-KR" altLang="en-US" cap="none" dirty="0"/>
              <a:t>소득이 높으면서 도시의 평균 연령이 </a:t>
            </a:r>
            <a:r>
              <a:rPr lang="en-US" altLang="ko-KR" cap="none" dirty="0"/>
              <a:t>30</a:t>
            </a:r>
            <a:r>
              <a:rPr lang="ko-KR" altLang="en-US" cap="none" dirty="0"/>
              <a:t>대인 도시에 충분한 광고비를 지출하고 있는지 검토해보고 싶습니다</a:t>
            </a:r>
            <a:r>
              <a:rPr lang="en-US" altLang="ko-KR" cap="none" dirty="0"/>
              <a:t>.</a:t>
            </a:r>
          </a:p>
          <a:p>
            <a:endParaRPr lang="en-US" altLang="ko-KR" cap="none" dirty="0"/>
          </a:p>
          <a:p>
            <a:r>
              <a:rPr lang="en-US" altLang="ko-KR" cap="none" dirty="0"/>
              <a:t>We</a:t>
            </a:r>
            <a:r>
              <a:rPr lang="ko-KR" altLang="en-US" cap="none" dirty="0"/>
              <a:t> </a:t>
            </a:r>
            <a:r>
              <a:rPr lang="en-US" altLang="ko-KR" cap="none" dirty="0"/>
              <a:t>all</a:t>
            </a:r>
            <a:r>
              <a:rPr lang="ko-KR" altLang="en-US" cap="none" dirty="0"/>
              <a:t> </a:t>
            </a:r>
            <a:r>
              <a:rPr lang="en-US" altLang="ko-KR" cap="none" dirty="0"/>
              <a:t>can think</a:t>
            </a:r>
            <a:r>
              <a:rPr lang="ko-KR" altLang="en-US" cap="none" dirty="0"/>
              <a:t> </a:t>
            </a:r>
            <a:r>
              <a:rPr lang="en-US" altLang="ko-KR" cap="none" dirty="0"/>
              <a:t>in what</a:t>
            </a:r>
            <a:r>
              <a:rPr lang="ko-KR" altLang="en-US" cap="none" dirty="0"/>
              <a:t> </a:t>
            </a:r>
            <a:r>
              <a:rPr lang="en-US" altLang="ko-KR" cap="none" dirty="0"/>
              <a:t>we</a:t>
            </a:r>
            <a:r>
              <a:rPr lang="ko-KR" altLang="en-US" cap="none" dirty="0"/>
              <a:t> </a:t>
            </a:r>
            <a:r>
              <a:rPr lang="en-US" altLang="ko-KR" cap="none" dirty="0"/>
              <a:t>can</a:t>
            </a:r>
            <a:r>
              <a:rPr lang="ko-KR" altLang="en-US" cap="none" dirty="0"/>
              <a:t> </a:t>
            </a:r>
            <a:r>
              <a:rPr lang="en-US" altLang="ko-KR" cap="none" dirty="0"/>
              <a:t>speak of!</a:t>
            </a:r>
          </a:p>
          <a:p>
            <a:r>
              <a:rPr lang="en-US" altLang="ko-KR" cap="none" dirty="0"/>
              <a:t>Think and speak in logical, sequential, (and more often, reverse-sequential), and codable ways!</a:t>
            </a:r>
          </a:p>
          <a:p>
            <a:r>
              <a:rPr lang="en-US" altLang="ko-KR" cap="none" dirty="0"/>
              <a:t>Learning how</a:t>
            </a:r>
            <a:r>
              <a:rPr lang="ko-KR" altLang="en-US" cap="none" dirty="0"/>
              <a:t> </a:t>
            </a:r>
            <a:r>
              <a:rPr lang="en-US" altLang="ko-KR" cap="none" dirty="0"/>
              <a:t>to</a:t>
            </a:r>
            <a:r>
              <a:rPr lang="ko-KR" altLang="en-US" cap="none" dirty="0"/>
              <a:t> </a:t>
            </a:r>
            <a:r>
              <a:rPr lang="en-US" altLang="ko-KR" cap="none" dirty="0"/>
              <a:t>program makes your brain more logical.</a:t>
            </a:r>
          </a:p>
        </p:txBody>
      </p:sp>
    </p:spTree>
    <p:extLst>
      <p:ext uri="{BB962C8B-B14F-4D97-AF65-F5344CB8AC3E}">
        <p14:creationId xmlns:p14="http://schemas.microsoft.com/office/powerpoint/2010/main" val="109193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7ADEB1EE-88C9-4FA1-8608-3C76B3527426}"/>
              </a:ext>
            </a:extLst>
          </p:cNvPr>
          <p:cNvPicPr>
            <a:picLocks noChangeAspect="1"/>
          </p:cNvPicPr>
          <p:nvPr/>
        </p:nvPicPr>
        <p:blipFill>
          <a:blip r:embed="rId2"/>
          <a:stretch>
            <a:fillRect/>
          </a:stretch>
        </p:blipFill>
        <p:spPr>
          <a:xfrm>
            <a:off x="1100137" y="1511072"/>
            <a:ext cx="6943725" cy="4619625"/>
          </a:xfrm>
          <a:prstGeom prst="rect">
            <a:avLst/>
          </a:prstGeom>
        </p:spPr>
      </p:pic>
      <p:sp>
        <p:nvSpPr>
          <p:cNvPr id="8" name="제목 1">
            <a:extLst>
              <a:ext uri="{FF2B5EF4-FFF2-40B4-BE49-F238E27FC236}">
                <a16:creationId xmlns:a16="http://schemas.microsoft.com/office/drawing/2014/main" id="{5B882254-17CF-4E18-88BB-BCF913647A5A}"/>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Successive</a:t>
            </a:r>
            <a:r>
              <a:rPr lang="ko-KR" altLang="en-US" cap="none" dirty="0"/>
              <a:t> </a:t>
            </a:r>
            <a:r>
              <a:rPr lang="en-US" altLang="ko-KR" cap="none" dirty="0"/>
              <a:t>Treatments</a:t>
            </a:r>
            <a:endParaRPr lang="ko-KR" altLang="en-US" cap="none" dirty="0"/>
          </a:p>
        </p:txBody>
      </p:sp>
    </p:spTree>
    <p:extLst>
      <p:ext uri="{BB962C8B-B14F-4D97-AF65-F5344CB8AC3E}">
        <p14:creationId xmlns:p14="http://schemas.microsoft.com/office/powerpoint/2010/main" val="3992060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CB252DFC-0CD8-497C-A5B7-7BC972448C98}"/>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Grouping &amp; Summarizing Treatment</a:t>
            </a:r>
            <a:endParaRPr lang="ko-KR" altLang="en-US" cap="none" dirty="0"/>
          </a:p>
        </p:txBody>
      </p:sp>
      <p:sp>
        <p:nvSpPr>
          <p:cNvPr id="8" name="내용 개체 틀 2">
            <a:extLst>
              <a:ext uri="{FF2B5EF4-FFF2-40B4-BE49-F238E27FC236}">
                <a16:creationId xmlns:a16="http://schemas.microsoft.com/office/drawing/2014/main" id="{585E3631-A542-482E-88E5-749683ABF1FD}"/>
              </a:ext>
            </a:extLst>
          </p:cNvPr>
          <p:cNvSpPr txBox="1">
            <a:spLocks/>
          </p:cNvSpPr>
          <p:nvPr/>
        </p:nvSpPr>
        <p:spPr>
          <a:xfrm>
            <a:off x="685330" y="1547332"/>
            <a:ext cx="7772870" cy="847525"/>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ko-KR" altLang="en-US" cap="none" dirty="0"/>
              <a:t>도시의 평균 나이가 </a:t>
            </a:r>
            <a:r>
              <a:rPr lang="en-US" altLang="ko-KR" cap="none" dirty="0"/>
              <a:t>20</a:t>
            </a:r>
            <a:r>
              <a:rPr lang="ko-KR" altLang="en-US" cap="none" dirty="0"/>
              <a:t>대</a:t>
            </a:r>
            <a:r>
              <a:rPr lang="en-US" altLang="ko-KR" cap="none" dirty="0"/>
              <a:t>, 30</a:t>
            </a:r>
            <a:r>
              <a:rPr lang="ko-KR" altLang="en-US" cap="none" dirty="0"/>
              <a:t>대</a:t>
            </a:r>
            <a:r>
              <a:rPr lang="en-US" altLang="ko-KR" cap="none" dirty="0"/>
              <a:t>, 40</a:t>
            </a:r>
            <a:r>
              <a:rPr lang="ko-KR" altLang="en-US" cap="none" dirty="0"/>
              <a:t>대 이상인 경우에 </a:t>
            </a:r>
            <a:r>
              <a:rPr lang="en-US" altLang="ko-KR" cap="none" dirty="0"/>
              <a:t>Revenue</a:t>
            </a:r>
            <a:r>
              <a:rPr lang="ko-KR" altLang="en-US" cap="none" dirty="0"/>
              <a:t>에 차이가 있을까요</a:t>
            </a:r>
            <a:r>
              <a:rPr lang="en-US" altLang="ko-KR" cap="none" dirty="0"/>
              <a:t>?</a:t>
            </a:r>
          </a:p>
        </p:txBody>
      </p:sp>
      <p:pic>
        <p:nvPicPr>
          <p:cNvPr id="2" name="그림 1">
            <a:extLst>
              <a:ext uri="{FF2B5EF4-FFF2-40B4-BE49-F238E27FC236}">
                <a16:creationId xmlns:a16="http://schemas.microsoft.com/office/drawing/2014/main" id="{3A9F57D7-877E-407E-AC02-B28DFFAFF7B9}"/>
              </a:ext>
            </a:extLst>
          </p:cNvPr>
          <p:cNvPicPr>
            <a:picLocks noChangeAspect="1"/>
          </p:cNvPicPr>
          <p:nvPr/>
        </p:nvPicPr>
        <p:blipFill>
          <a:blip r:embed="rId2"/>
          <a:stretch>
            <a:fillRect/>
          </a:stretch>
        </p:blipFill>
        <p:spPr>
          <a:xfrm>
            <a:off x="752475" y="2813729"/>
            <a:ext cx="7639050" cy="2943225"/>
          </a:xfrm>
          <a:prstGeom prst="rect">
            <a:avLst/>
          </a:prstGeom>
        </p:spPr>
      </p:pic>
    </p:spTree>
    <p:extLst>
      <p:ext uri="{BB962C8B-B14F-4D97-AF65-F5344CB8AC3E}">
        <p14:creationId xmlns:p14="http://schemas.microsoft.com/office/powerpoint/2010/main" val="1893564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3FC2B76-BC7A-4747-886D-2C9632EF117E}"/>
              </a:ext>
            </a:extLst>
          </p:cNvPr>
          <p:cNvSpPr>
            <a:spLocks noGrp="1"/>
          </p:cNvSpPr>
          <p:nvPr>
            <p:ph type="sldNum" sz="quarter" idx="12"/>
          </p:nvPr>
        </p:nvSpPr>
        <p:spPr/>
        <p:txBody>
          <a:bodyPr/>
          <a:lstStyle/>
          <a:p>
            <a:fld id="{2B56D34F-D913-4ED9-813A-86A0DB00479F}" type="slidenum">
              <a:rPr lang="ko-KR" altLang="en-US" smtClean="0"/>
              <a:t>26</a:t>
            </a:fld>
            <a:endParaRPr lang="ko-KR" altLang="en-US"/>
          </a:p>
        </p:txBody>
      </p:sp>
      <p:sp>
        <p:nvSpPr>
          <p:cNvPr id="5" name="내용 개체 틀 2">
            <a:extLst>
              <a:ext uri="{FF2B5EF4-FFF2-40B4-BE49-F238E27FC236}">
                <a16:creationId xmlns:a16="http://schemas.microsoft.com/office/drawing/2014/main" id="{26C1B987-EA30-49E7-B2AD-49D2AFC8F27E}"/>
              </a:ext>
            </a:extLst>
          </p:cNvPr>
          <p:cNvSpPr txBox="1">
            <a:spLocks/>
          </p:cNvSpPr>
          <p:nvPr/>
        </p:nvSpPr>
        <p:spPr>
          <a:xfrm>
            <a:off x="685330" y="1444171"/>
            <a:ext cx="7772870" cy="4535715"/>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ko-KR" altLang="en-US" cap="none" dirty="0"/>
              <a:t>평균 나이에 따른 평균 </a:t>
            </a:r>
            <a:r>
              <a:rPr lang="en-US" altLang="ko-KR" cap="none" dirty="0"/>
              <a:t>Revenue</a:t>
            </a:r>
            <a:r>
              <a:rPr lang="ko-KR" altLang="en-US" cap="none" dirty="0"/>
              <a:t>의 차이는 무엇을 말해주나요</a:t>
            </a:r>
            <a:r>
              <a:rPr lang="en-US" altLang="ko-KR" cap="none" dirty="0"/>
              <a:t>?</a:t>
            </a:r>
          </a:p>
          <a:p>
            <a:r>
              <a:rPr lang="ko-KR" altLang="en-US" cap="none" dirty="0"/>
              <a:t>평균 나이가 포함하지 못하고 있는 정보는 어떤 것이 있나요</a:t>
            </a:r>
            <a:r>
              <a:rPr lang="en-US" altLang="ko-KR" cap="none" dirty="0"/>
              <a:t>?</a:t>
            </a:r>
          </a:p>
          <a:p>
            <a:r>
              <a:rPr lang="ko-KR" altLang="en-US" cap="none" dirty="0"/>
              <a:t>어떤 데이터가 있으면 더 좋을까요</a:t>
            </a:r>
            <a:r>
              <a:rPr lang="en-US" altLang="ko-KR" cap="none" dirty="0"/>
              <a:t>?</a:t>
            </a:r>
          </a:p>
          <a:p>
            <a:r>
              <a:rPr lang="ko-KR" altLang="en-US" cap="none" dirty="0"/>
              <a:t>그 데이터가 있으면 어떻게 하실 건가요</a:t>
            </a:r>
            <a:r>
              <a:rPr lang="en-US" altLang="ko-KR" cap="none" dirty="0"/>
              <a:t>?</a:t>
            </a:r>
          </a:p>
          <a:p>
            <a:endParaRPr lang="en-US" altLang="ko-KR" cap="none" dirty="0"/>
          </a:p>
        </p:txBody>
      </p:sp>
      <p:sp>
        <p:nvSpPr>
          <p:cNvPr id="6" name="제목 1">
            <a:extLst>
              <a:ext uri="{FF2B5EF4-FFF2-40B4-BE49-F238E27FC236}">
                <a16:creationId xmlns:a16="http://schemas.microsoft.com/office/drawing/2014/main" id="{F343A471-C679-44E1-A6FE-1B2662C2241B}"/>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Discussion</a:t>
            </a:r>
            <a:endParaRPr lang="ko-KR" altLang="en-US" cap="none" dirty="0"/>
          </a:p>
        </p:txBody>
      </p:sp>
    </p:spTree>
    <p:extLst>
      <p:ext uri="{BB962C8B-B14F-4D97-AF65-F5344CB8AC3E}">
        <p14:creationId xmlns:p14="http://schemas.microsoft.com/office/powerpoint/2010/main" val="3096215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CB252DFC-0CD8-497C-A5B7-7BC972448C98}"/>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Discussion</a:t>
            </a:r>
            <a:endParaRPr lang="ko-KR" altLang="en-US" cap="none" dirty="0"/>
          </a:p>
        </p:txBody>
      </p:sp>
      <p:sp>
        <p:nvSpPr>
          <p:cNvPr id="8" name="내용 개체 틀 2">
            <a:extLst>
              <a:ext uri="{FF2B5EF4-FFF2-40B4-BE49-F238E27FC236}">
                <a16:creationId xmlns:a16="http://schemas.microsoft.com/office/drawing/2014/main" id="{585E3631-A542-482E-88E5-749683ABF1FD}"/>
              </a:ext>
            </a:extLst>
          </p:cNvPr>
          <p:cNvSpPr txBox="1">
            <a:spLocks/>
          </p:cNvSpPr>
          <p:nvPr/>
        </p:nvSpPr>
        <p:spPr>
          <a:xfrm>
            <a:off x="685330" y="3429000"/>
            <a:ext cx="7772870" cy="3154680"/>
          </a:xfrm>
          <a:prstGeom prst="rect">
            <a:avLst/>
          </a:prstGeom>
        </p:spPr>
        <p:txBody>
          <a:bodyPr vert="horz" lIns="91440" tIns="45720" rIns="91440" bIns="45720" rtlCol="0">
            <a:normAutofit fontScale="92500"/>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ko-KR" cap="none" dirty="0"/>
              <a:t>SQL</a:t>
            </a:r>
          </a:p>
          <a:p>
            <a:pPr lvl="1"/>
            <a:r>
              <a:rPr lang="ko-KR" altLang="en-US" cap="none" dirty="0"/>
              <a:t>대용량 데이터 베이스와 통신하는 언어</a:t>
            </a:r>
            <a:endParaRPr lang="en-US" altLang="ko-KR" cap="none" dirty="0"/>
          </a:p>
          <a:p>
            <a:pPr lvl="1"/>
            <a:r>
              <a:rPr lang="en-US" altLang="ko-KR" cap="none" dirty="0"/>
              <a:t>R</a:t>
            </a:r>
            <a:r>
              <a:rPr lang="ko-KR" altLang="en-US" cap="none" dirty="0"/>
              <a:t>에서도 </a:t>
            </a:r>
            <a:r>
              <a:rPr lang="en-US" altLang="ko-KR" cap="none" dirty="0" err="1"/>
              <a:t>sqldf</a:t>
            </a:r>
            <a:r>
              <a:rPr lang="ko-KR" altLang="en-US" cap="none" dirty="0"/>
              <a:t>라는 패키지를 사용해서 </a:t>
            </a:r>
            <a:r>
              <a:rPr lang="en-US" altLang="ko-KR" cap="none" dirty="0"/>
              <a:t>SQL</a:t>
            </a:r>
            <a:r>
              <a:rPr lang="ko-KR" altLang="en-US" cap="none" dirty="0"/>
              <a:t>명령어로 </a:t>
            </a:r>
            <a:r>
              <a:rPr lang="en-US" altLang="ko-KR" cap="none" dirty="0"/>
              <a:t>R</a:t>
            </a:r>
            <a:r>
              <a:rPr lang="ko-KR" altLang="en-US" cap="none" dirty="0"/>
              <a:t>에서 작업할 수 있음</a:t>
            </a:r>
            <a:endParaRPr lang="en-US" altLang="ko-KR" cap="none" dirty="0"/>
          </a:p>
          <a:p>
            <a:pPr lvl="1"/>
            <a:r>
              <a:rPr lang="en-US" altLang="ko-KR" cap="none" dirty="0"/>
              <a:t>R</a:t>
            </a:r>
            <a:r>
              <a:rPr lang="ko-KR" altLang="en-US" cap="none" dirty="0"/>
              <a:t>을</a:t>
            </a:r>
            <a:r>
              <a:rPr lang="en-US" altLang="ko-KR" cap="none" dirty="0"/>
              <a:t> </a:t>
            </a:r>
            <a:r>
              <a:rPr lang="ko-KR" altLang="en-US" cap="none" dirty="0"/>
              <a:t>할 줄 아는 사람이 </a:t>
            </a:r>
            <a:r>
              <a:rPr lang="en-US" altLang="ko-KR" cap="none" dirty="0"/>
              <a:t>SQL</a:t>
            </a:r>
            <a:r>
              <a:rPr lang="ko-KR" altLang="en-US" cap="none" dirty="0"/>
              <a:t>을 배우는데 걸리는 시간 </a:t>
            </a:r>
            <a:r>
              <a:rPr lang="en-US" altLang="ko-KR" cap="none" dirty="0"/>
              <a:t>&lt; 1 day</a:t>
            </a:r>
          </a:p>
          <a:p>
            <a:pPr lvl="1"/>
            <a:r>
              <a:rPr lang="en-US" altLang="ko-KR" cap="none" dirty="0"/>
              <a:t>(</a:t>
            </a:r>
            <a:r>
              <a:rPr lang="ko-KR" altLang="en-US" cap="none" dirty="0"/>
              <a:t>얇은 책 하나만 사서 보시면 됩니다</a:t>
            </a:r>
            <a:r>
              <a:rPr lang="en-US" altLang="ko-KR" cap="none" dirty="0"/>
              <a:t>.)</a:t>
            </a:r>
          </a:p>
          <a:p>
            <a:pPr lvl="1"/>
            <a:r>
              <a:rPr lang="ko-KR" altLang="en-US" cap="none" dirty="0"/>
              <a:t>데이터를 보는 눈을 키워 줍니다</a:t>
            </a:r>
            <a:r>
              <a:rPr lang="en-US" altLang="ko-KR" cap="none" dirty="0"/>
              <a:t>.</a:t>
            </a:r>
          </a:p>
          <a:p>
            <a:r>
              <a:rPr lang="en-US" altLang="ko-KR" cap="none" dirty="0"/>
              <a:t>!</a:t>
            </a:r>
            <a:r>
              <a:rPr lang="ko-KR" altLang="en-US" cap="none" dirty="0"/>
              <a:t>데이터를 </a:t>
            </a:r>
            <a:r>
              <a:rPr lang="ko-KR" altLang="en-US" cap="none" dirty="0" err="1"/>
              <a:t>전처리하는</a:t>
            </a:r>
            <a:r>
              <a:rPr lang="ko-KR" altLang="en-US" cap="none" dirty="0"/>
              <a:t> 작업의 소요시간은 전체 프로젝트에서 </a:t>
            </a:r>
            <a:r>
              <a:rPr lang="en-US" altLang="ko-KR" cap="none" dirty="0"/>
              <a:t>80% </a:t>
            </a:r>
            <a:r>
              <a:rPr lang="ko-KR" altLang="en-US" cap="none" dirty="0"/>
              <a:t>이상입니다</a:t>
            </a:r>
            <a:r>
              <a:rPr lang="en-US" altLang="ko-KR" cap="none" dirty="0"/>
              <a:t>.</a:t>
            </a:r>
          </a:p>
        </p:txBody>
      </p:sp>
      <p:graphicFrame>
        <p:nvGraphicFramePr>
          <p:cNvPr id="3" name="표 2">
            <a:extLst>
              <a:ext uri="{FF2B5EF4-FFF2-40B4-BE49-F238E27FC236}">
                <a16:creationId xmlns:a16="http://schemas.microsoft.com/office/drawing/2014/main" id="{806DA731-C16A-46CF-AC94-538C9E84120E}"/>
              </a:ext>
            </a:extLst>
          </p:cNvPr>
          <p:cNvGraphicFramePr>
            <a:graphicFrameLocks noGrp="1"/>
          </p:cNvGraphicFramePr>
          <p:nvPr>
            <p:extLst>
              <p:ext uri="{D42A27DB-BD31-4B8C-83A1-F6EECF244321}">
                <p14:modId xmlns:p14="http://schemas.microsoft.com/office/powerpoint/2010/main" val="3277266785"/>
              </p:ext>
            </p:extLst>
          </p:nvPr>
        </p:nvGraphicFramePr>
        <p:xfrm>
          <a:off x="1524000" y="1577230"/>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05713814"/>
                    </a:ext>
                  </a:extLst>
                </a:gridCol>
                <a:gridCol w="3048000">
                  <a:extLst>
                    <a:ext uri="{9D8B030D-6E8A-4147-A177-3AD203B41FA5}">
                      <a16:colId xmlns:a16="http://schemas.microsoft.com/office/drawing/2014/main" val="2666027979"/>
                    </a:ext>
                  </a:extLst>
                </a:gridCol>
              </a:tblGrid>
              <a:tr h="370840">
                <a:tc>
                  <a:txBody>
                    <a:bodyPr/>
                    <a:lstStyle/>
                    <a:p>
                      <a:pPr algn="ctr" latinLnBrk="1"/>
                      <a:r>
                        <a:rPr lang="en-US" altLang="ko-KR" dirty="0" err="1"/>
                        <a:t>dplyr</a:t>
                      </a:r>
                      <a:endParaRPr lang="ko-KR" altLang="en-US" dirty="0"/>
                    </a:p>
                  </a:txBody>
                  <a:tcPr/>
                </a:tc>
                <a:tc>
                  <a:txBody>
                    <a:bodyPr/>
                    <a:lstStyle/>
                    <a:p>
                      <a:pPr algn="ctr" latinLnBrk="1"/>
                      <a:r>
                        <a:rPr lang="en-US" altLang="ko-KR" dirty="0"/>
                        <a:t>base</a:t>
                      </a:r>
                      <a:endParaRPr lang="ko-KR" altLang="en-US" dirty="0"/>
                    </a:p>
                  </a:txBody>
                  <a:tcPr/>
                </a:tc>
                <a:extLst>
                  <a:ext uri="{0D108BD9-81ED-4DB2-BD59-A6C34878D82A}">
                    <a16:rowId xmlns:a16="http://schemas.microsoft.com/office/drawing/2014/main" val="3019703686"/>
                  </a:ext>
                </a:extLst>
              </a:tr>
              <a:tr h="370840">
                <a:tc>
                  <a:txBody>
                    <a:bodyPr/>
                    <a:lstStyle/>
                    <a:p>
                      <a:pPr latinLnBrk="1"/>
                      <a:r>
                        <a:rPr lang="en-US" altLang="ko-KR" dirty="0"/>
                        <a:t>Everyday Language</a:t>
                      </a:r>
                      <a:endParaRPr lang="ko-KR" altLang="en-US" dirty="0"/>
                    </a:p>
                  </a:txBody>
                  <a:tcPr/>
                </a:tc>
                <a:tc>
                  <a:txBody>
                    <a:bodyPr/>
                    <a:lstStyle/>
                    <a:p>
                      <a:pPr latinLnBrk="1"/>
                      <a:r>
                        <a:rPr lang="en-US" altLang="ko-KR" dirty="0"/>
                        <a:t>Classic Programming language</a:t>
                      </a:r>
                      <a:endParaRPr lang="ko-KR" altLang="en-US" dirty="0"/>
                    </a:p>
                  </a:txBody>
                  <a:tcPr/>
                </a:tc>
                <a:extLst>
                  <a:ext uri="{0D108BD9-81ED-4DB2-BD59-A6C34878D82A}">
                    <a16:rowId xmlns:a16="http://schemas.microsoft.com/office/drawing/2014/main" val="2526626759"/>
                  </a:ext>
                </a:extLst>
              </a:tr>
              <a:tr h="370840">
                <a:tc>
                  <a:txBody>
                    <a:bodyPr/>
                    <a:lstStyle/>
                    <a:p>
                      <a:pPr latinLnBrk="1"/>
                      <a:r>
                        <a:rPr lang="ko-KR" altLang="en-US" dirty="0"/>
                        <a:t>사용성</a:t>
                      </a:r>
                    </a:p>
                  </a:txBody>
                  <a:tcPr/>
                </a:tc>
                <a:tc>
                  <a:txBody>
                    <a:bodyPr/>
                    <a:lstStyle/>
                    <a:p>
                      <a:pPr latinLnBrk="1"/>
                      <a:r>
                        <a:rPr lang="ko-KR" altLang="en-US" dirty="0"/>
                        <a:t>타 언어와 범용적</a:t>
                      </a:r>
                    </a:p>
                  </a:txBody>
                  <a:tcPr/>
                </a:tc>
                <a:extLst>
                  <a:ext uri="{0D108BD9-81ED-4DB2-BD59-A6C34878D82A}">
                    <a16:rowId xmlns:a16="http://schemas.microsoft.com/office/drawing/2014/main" val="1575988261"/>
                  </a:ext>
                </a:extLst>
              </a:tr>
              <a:tr h="370840">
                <a:tc>
                  <a:txBody>
                    <a:bodyPr/>
                    <a:lstStyle/>
                    <a:p>
                      <a:pPr latinLnBrk="1"/>
                      <a:r>
                        <a:rPr lang="en-US" altLang="ko-KR" dirty="0"/>
                        <a:t>SQL</a:t>
                      </a:r>
                      <a:endParaRPr lang="ko-KR" altLang="en-US" dirty="0"/>
                    </a:p>
                  </a:txBody>
                  <a:tcPr/>
                </a:tc>
                <a:tc>
                  <a:txBody>
                    <a:bodyPr/>
                    <a:lstStyle/>
                    <a:p>
                      <a:pPr latinLnBrk="1"/>
                      <a:r>
                        <a:rPr lang="en-US" altLang="ko-KR" dirty="0"/>
                        <a:t>Pandas package in Python</a:t>
                      </a:r>
                      <a:endParaRPr lang="ko-KR" altLang="en-US" dirty="0"/>
                    </a:p>
                  </a:txBody>
                  <a:tcPr/>
                </a:tc>
                <a:extLst>
                  <a:ext uri="{0D108BD9-81ED-4DB2-BD59-A6C34878D82A}">
                    <a16:rowId xmlns:a16="http://schemas.microsoft.com/office/drawing/2014/main" val="3408262995"/>
                  </a:ext>
                </a:extLst>
              </a:tr>
            </a:tbl>
          </a:graphicData>
        </a:graphic>
      </p:graphicFrame>
    </p:spTree>
    <p:extLst>
      <p:ext uri="{BB962C8B-B14F-4D97-AF65-F5344CB8AC3E}">
        <p14:creationId xmlns:p14="http://schemas.microsoft.com/office/powerpoint/2010/main" val="2958569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032B7B8-9306-42F8-830F-0FE4B9A415B1}"/>
              </a:ext>
            </a:extLst>
          </p:cNvPr>
          <p:cNvPicPr>
            <a:picLocks noChangeAspect="1"/>
          </p:cNvPicPr>
          <p:nvPr/>
        </p:nvPicPr>
        <p:blipFill>
          <a:blip r:embed="rId2"/>
          <a:stretch>
            <a:fillRect/>
          </a:stretch>
        </p:blipFill>
        <p:spPr>
          <a:xfrm>
            <a:off x="29029" y="38102"/>
            <a:ext cx="9093200" cy="6819900"/>
          </a:xfrm>
          <a:prstGeom prst="rect">
            <a:avLst/>
          </a:prstGeom>
        </p:spPr>
      </p:pic>
    </p:spTree>
    <p:extLst>
      <p:ext uri="{BB962C8B-B14F-4D97-AF65-F5344CB8AC3E}">
        <p14:creationId xmlns:p14="http://schemas.microsoft.com/office/powerpoint/2010/main" val="3657185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D846CE5-7278-4A2C-A022-F3DCCE0973CA}"/>
              </a:ext>
            </a:extLst>
          </p:cNvPr>
          <p:cNvPicPr>
            <a:picLocks noChangeAspect="1"/>
          </p:cNvPicPr>
          <p:nvPr/>
        </p:nvPicPr>
        <p:blipFill>
          <a:blip r:embed="rId2"/>
          <a:stretch>
            <a:fillRect/>
          </a:stretch>
        </p:blipFill>
        <p:spPr>
          <a:xfrm>
            <a:off x="-41093" y="39756"/>
            <a:ext cx="9153202" cy="6782462"/>
          </a:xfrm>
          <a:prstGeom prst="rect">
            <a:avLst/>
          </a:prstGeom>
        </p:spPr>
      </p:pic>
    </p:spTree>
    <p:extLst>
      <p:ext uri="{BB962C8B-B14F-4D97-AF65-F5344CB8AC3E}">
        <p14:creationId xmlns:p14="http://schemas.microsoft.com/office/powerpoint/2010/main" val="147575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4B245-705D-4EEC-A59A-E0299BF1776D}"/>
              </a:ext>
            </a:extLst>
          </p:cNvPr>
          <p:cNvSpPr>
            <a:spLocks noGrp="1"/>
          </p:cNvSpPr>
          <p:nvPr>
            <p:ph type="title"/>
          </p:nvPr>
        </p:nvSpPr>
        <p:spPr>
          <a:xfrm>
            <a:off x="628650" y="365126"/>
            <a:ext cx="7886700" cy="6059528"/>
          </a:xfrm>
        </p:spPr>
        <p:txBody>
          <a:bodyPr/>
          <a:lstStyle/>
          <a:p>
            <a:r>
              <a:rPr lang="en-US" altLang="ko-KR" cap="none" dirty="0"/>
              <a:t>Module 0</a:t>
            </a:r>
            <a:br>
              <a:rPr lang="en-US" altLang="ko-KR" cap="none" dirty="0"/>
            </a:br>
            <a:br>
              <a:rPr lang="en-US" altLang="ko-KR" cap="none" dirty="0"/>
            </a:br>
            <a:r>
              <a:rPr lang="ko-KR" altLang="en-US" cap="none" dirty="0"/>
              <a:t>패키지 </a:t>
            </a:r>
            <a:r>
              <a:rPr lang="en-US" altLang="ko-KR" cap="none" dirty="0"/>
              <a:t>&amp; </a:t>
            </a:r>
            <a:r>
              <a:rPr lang="ko-KR" altLang="en-US" cap="none" dirty="0"/>
              <a:t>파일 </a:t>
            </a:r>
            <a:r>
              <a:rPr lang="en-US" altLang="ko-KR" cap="none" dirty="0"/>
              <a:t>&amp; </a:t>
            </a:r>
            <a:r>
              <a:rPr lang="ko-KR" altLang="en-US" cap="none" dirty="0"/>
              <a:t>작업 경로</a:t>
            </a:r>
          </a:p>
        </p:txBody>
      </p:sp>
      <p:sp>
        <p:nvSpPr>
          <p:cNvPr id="3" name="슬라이드 번호 개체 틀 2">
            <a:extLst>
              <a:ext uri="{FF2B5EF4-FFF2-40B4-BE49-F238E27FC236}">
                <a16:creationId xmlns:a16="http://schemas.microsoft.com/office/drawing/2014/main" id="{3B6533D6-256A-4015-BBDD-14AF698C5EA4}"/>
              </a:ext>
            </a:extLst>
          </p:cNvPr>
          <p:cNvSpPr>
            <a:spLocks noGrp="1"/>
          </p:cNvSpPr>
          <p:nvPr>
            <p:ph type="sldNum" sz="quarter" idx="12"/>
          </p:nvPr>
        </p:nvSpPr>
        <p:spPr/>
        <p:txBody>
          <a:bodyPr/>
          <a:lstStyle/>
          <a:p>
            <a:fld id="{2B56D34F-D913-4ED9-813A-86A0DB00479F}" type="slidenum">
              <a:rPr lang="ko-KR" altLang="en-US" smtClean="0"/>
              <a:t>3</a:t>
            </a:fld>
            <a:endParaRPr lang="ko-KR" altLang="en-US"/>
          </a:p>
        </p:txBody>
      </p:sp>
    </p:spTree>
    <p:extLst>
      <p:ext uri="{BB962C8B-B14F-4D97-AF65-F5344CB8AC3E}">
        <p14:creationId xmlns:p14="http://schemas.microsoft.com/office/powerpoint/2010/main" val="75703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8621E033-B9B3-4E7F-B659-C5F060A26C09}"/>
              </a:ext>
            </a:extLst>
          </p:cNvPr>
          <p:cNvSpPr>
            <a:spLocks noGrp="1"/>
          </p:cNvSpPr>
          <p:nvPr>
            <p:ph type="title"/>
          </p:nvPr>
        </p:nvSpPr>
        <p:spPr/>
        <p:txBody>
          <a:bodyPr/>
          <a:lstStyle/>
          <a:p>
            <a:endParaRPr lang="ko-KR" altLang="en-US"/>
          </a:p>
        </p:txBody>
      </p:sp>
      <p:sp>
        <p:nvSpPr>
          <p:cNvPr id="9" name="내용 개체 틀 8">
            <a:extLst>
              <a:ext uri="{FF2B5EF4-FFF2-40B4-BE49-F238E27FC236}">
                <a16:creationId xmlns:a16="http://schemas.microsoft.com/office/drawing/2014/main" id="{3F3393D9-28F5-42B5-ABF4-09188E0B0001}"/>
              </a:ext>
            </a:extLst>
          </p:cNvPr>
          <p:cNvSpPr>
            <a:spLocks noGrp="1"/>
          </p:cNvSpPr>
          <p:nvPr>
            <p:ph sz="quarter" idx="13"/>
          </p:nvPr>
        </p:nvSpPr>
        <p:spPr/>
        <p:txBody>
          <a:bodyPr/>
          <a:lstStyle/>
          <a:p>
            <a:endParaRPr lang="ko-KR" altLang="en-US"/>
          </a:p>
        </p:txBody>
      </p:sp>
    </p:spTree>
    <p:extLst>
      <p:ext uri="{BB962C8B-B14F-4D97-AF65-F5344CB8AC3E}">
        <p14:creationId xmlns:p14="http://schemas.microsoft.com/office/powerpoint/2010/main" val="2424006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DDE2F4-4AE5-4C31-9B5A-44F267E2DA8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2F73AFD-B0A3-46E9-B8A9-E32EEB0450A6}"/>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DD52DD13-C893-4A14-A43B-843E282AAC6D}"/>
              </a:ext>
            </a:extLst>
          </p:cNvPr>
          <p:cNvSpPr>
            <a:spLocks noGrp="1"/>
          </p:cNvSpPr>
          <p:nvPr>
            <p:ph type="sldNum" sz="quarter" idx="12"/>
          </p:nvPr>
        </p:nvSpPr>
        <p:spPr/>
        <p:txBody>
          <a:bodyPr/>
          <a:lstStyle/>
          <a:p>
            <a:fld id="{2B56D34F-D913-4ED9-813A-86A0DB00479F}" type="slidenum">
              <a:rPr lang="ko-KR" altLang="en-US" smtClean="0"/>
              <a:t>31</a:t>
            </a:fld>
            <a:endParaRPr lang="ko-KR" altLang="en-US"/>
          </a:p>
        </p:txBody>
      </p:sp>
    </p:spTree>
    <p:extLst>
      <p:ext uri="{BB962C8B-B14F-4D97-AF65-F5344CB8AC3E}">
        <p14:creationId xmlns:p14="http://schemas.microsoft.com/office/powerpoint/2010/main" val="1769418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E163C7-B538-4BD2-940D-B4AF0DE170F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D649807-87E0-4FA7-ACBF-DD9C5FEF29CC}"/>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AE354CBC-2763-4FFC-A660-8449FE9CB9E6}"/>
              </a:ext>
            </a:extLst>
          </p:cNvPr>
          <p:cNvSpPr>
            <a:spLocks noGrp="1"/>
          </p:cNvSpPr>
          <p:nvPr>
            <p:ph type="sldNum" sz="quarter" idx="12"/>
          </p:nvPr>
        </p:nvSpPr>
        <p:spPr/>
        <p:txBody>
          <a:bodyPr/>
          <a:lstStyle/>
          <a:p>
            <a:fld id="{2B56D34F-D913-4ED9-813A-86A0DB00479F}" type="slidenum">
              <a:rPr lang="ko-KR" altLang="en-US" smtClean="0"/>
              <a:t>32</a:t>
            </a:fld>
            <a:endParaRPr lang="ko-KR" altLang="en-US"/>
          </a:p>
        </p:txBody>
      </p:sp>
    </p:spTree>
    <p:extLst>
      <p:ext uri="{BB962C8B-B14F-4D97-AF65-F5344CB8AC3E}">
        <p14:creationId xmlns:p14="http://schemas.microsoft.com/office/powerpoint/2010/main" val="930453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4B245-705D-4EEC-A59A-E0299BF1776D}"/>
              </a:ext>
            </a:extLst>
          </p:cNvPr>
          <p:cNvSpPr>
            <a:spLocks noGrp="1"/>
          </p:cNvSpPr>
          <p:nvPr>
            <p:ph type="title"/>
          </p:nvPr>
        </p:nvSpPr>
        <p:spPr>
          <a:xfrm>
            <a:off x="628650" y="365126"/>
            <a:ext cx="7886700" cy="6059528"/>
          </a:xfrm>
        </p:spPr>
        <p:txBody>
          <a:bodyPr/>
          <a:lstStyle/>
          <a:p>
            <a:r>
              <a:rPr lang="en-US" altLang="ko-KR" cap="none" dirty="0"/>
              <a:t>Module 2</a:t>
            </a:r>
            <a:br>
              <a:rPr lang="en-US" altLang="ko-KR" cap="none" dirty="0"/>
            </a:br>
            <a:br>
              <a:rPr lang="en-US" altLang="ko-KR" cap="none" dirty="0"/>
            </a:br>
            <a:r>
              <a:rPr lang="en-US" altLang="ko-KR" cap="none" dirty="0"/>
              <a:t>ggplot2</a:t>
            </a:r>
            <a:br>
              <a:rPr lang="en-US" altLang="ko-KR" cap="none" dirty="0"/>
            </a:br>
            <a:br>
              <a:rPr lang="en-US" altLang="ko-KR" cap="none" dirty="0"/>
            </a:br>
            <a:r>
              <a:rPr lang="en-US" altLang="ko-KR" cap="none" dirty="0"/>
              <a:t>(Grammar of Graphics)</a:t>
            </a:r>
            <a:endParaRPr lang="ko-KR" altLang="en-US" cap="none" dirty="0"/>
          </a:p>
        </p:txBody>
      </p:sp>
      <p:sp>
        <p:nvSpPr>
          <p:cNvPr id="3" name="슬라이드 번호 개체 틀 2">
            <a:extLst>
              <a:ext uri="{FF2B5EF4-FFF2-40B4-BE49-F238E27FC236}">
                <a16:creationId xmlns:a16="http://schemas.microsoft.com/office/drawing/2014/main" id="{3B6533D6-256A-4015-BBDD-14AF698C5EA4}"/>
              </a:ext>
            </a:extLst>
          </p:cNvPr>
          <p:cNvSpPr>
            <a:spLocks noGrp="1"/>
          </p:cNvSpPr>
          <p:nvPr>
            <p:ph type="sldNum" sz="quarter" idx="12"/>
          </p:nvPr>
        </p:nvSpPr>
        <p:spPr/>
        <p:txBody>
          <a:bodyPr/>
          <a:lstStyle/>
          <a:p>
            <a:fld id="{2B56D34F-D913-4ED9-813A-86A0DB00479F}" type="slidenum">
              <a:rPr lang="ko-KR" altLang="en-US" smtClean="0"/>
              <a:t>33</a:t>
            </a:fld>
            <a:endParaRPr lang="ko-KR" altLang="en-US"/>
          </a:p>
        </p:txBody>
      </p:sp>
    </p:spTree>
    <p:extLst>
      <p:ext uri="{BB962C8B-B14F-4D97-AF65-F5344CB8AC3E}">
        <p14:creationId xmlns:p14="http://schemas.microsoft.com/office/powerpoint/2010/main" val="2181784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DC6CC13-3AD4-42BF-84DC-511A8551FD88}"/>
              </a:ext>
            </a:extLst>
          </p:cNvPr>
          <p:cNvSpPr>
            <a:spLocks noGrp="1"/>
          </p:cNvSpPr>
          <p:nvPr>
            <p:ph sz="quarter" idx="13"/>
          </p:nvPr>
        </p:nvSpPr>
        <p:spPr>
          <a:xfrm>
            <a:off x="500932" y="1814885"/>
            <a:ext cx="8142136" cy="3228230"/>
          </a:xfrm>
        </p:spPr>
        <p:txBody>
          <a:bodyPr>
            <a:normAutofit/>
          </a:bodyPr>
          <a:lstStyle/>
          <a:p>
            <a:pPr marL="0" indent="0" algn="ctr">
              <a:buNone/>
            </a:pPr>
            <a:endParaRPr lang="en-US" altLang="ko-KR" sz="2200" cap="none" dirty="0"/>
          </a:p>
          <a:p>
            <a:pPr marL="0" indent="0" algn="ctr">
              <a:buNone/>
            </a:pPr>
            <a:r>
              <a:rPr lang="en-US" altLang="ko-KR" sz="2200" cap="none" dirty="0"/>
              <a:t>“The simple graph has brought more information to the data analyst’s mind than any other device.”</a:t>
            </a:r>
          </a:p>
          <a:p>
            <a:pPr marL="0" indent="0" algn="ctr">
              <a:buNone/>
            </a:pPr>
            <a:r>
              <a:rPr lang="en-US" altLang="ko-KR" sz="2200" cap="none" dirty="0"/>
              <a:t>(</a:t>
            </a:r>
            <a:r>
              <a:rPr lang="ko-KR" altLang="en-US" dirty="0"/>
              <a:t>간단한 그래프는 다른 어떤 장치보다 데이터 분석가의 마음에 더 많은 정보를 제공합니다</a:t>
            </a:r>
            <a:r>
              <a:rPr lang="en-US" altLang="ko-KR" dirty="0"/>
              <a:t>.)</a:t>
            </a:r>
            <a:endParaRPr lang="en-US" altLang="ko-KR" sz="2200" cap="none" dirty="0"/>
          </a:p>
          <a:p>
            <a:pPr marL="0" indent="0" algn="ctr">
              <a:buNone/>
            </a:pPr>
            <a:r>
              <a:rPr lang="en-US" altLang="ko-KR" sz="2200" cap="none" dirty="0"/>
              <a:t>– John Tukey</a:t>
            </a:r>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34</a:t>
            </a:fld>
            <a:endParaRPr lang="ko-KR" altLang="en-US"/>
          </a:p>
        </p:txBody>
      </p:sp>
    </p:spTree>
    <p:extLst>
      <p:ext uri="{BB962C8B-B14F-4D97-AF65-F5344CB8AC3E}">
        <p14:creationId xmlns:p14="http://schemas.microsoft.com/office/powerpoint/2010/main" val="39316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DC6CC13-3AD4-42BF-84DC-511A8551FD88}"/>
              </a:ext>
            </a:extLst>
          </p:cNvPr>
          <p:cNvSpPr>
            <a:spLocks noGrp="1"/>
          </p:cNvSpPr>
          <p:nvPr>
            <p:ph sz="quarter" idx="13"/>
          </p:nvPr>
        </p:nvSpPr>
        <p:spPr>
          <a:xfrm>
            <a:off x="477078" y="302150"/>
            <a:ext cx="8142136" cy="6368994"/>
          </a:xfrm>
        </p:spPr>
        <p:txBody>
          <a:bodyPr>
            <a:normAutofit fontScale="92500" lnSpcReduction="20000"/>
          </a:bodyPr>
          <a:lstStyle/>
          <a:p>
            <a:pPr marL="0" indent="0" algn="ctr">
              <a:buNone/>
            </a:pPr>
            <a:endParaRPr lang="en-US" altLang="ko-KR" sz="2200" cap="none" dirty="0"/>
          </a:p>
          <a:p>
            <a:pPr marL="0" indent="0" algn="ctr">
              <a:buNone/>
            </a:pPr>
            <a:r>
              <a:rPr lang="en-US" altLang="ko-KR" sz="2200" cap="none" dirty="0"/>
              <a:t>"Visualization is defined as the interpretation of visualized information and the formation of a mental model of the information (Tan and Steinbach, 2006).  Visual representation has gained and is also continuously gaining its popularity more and more due to its summarizing power on the huge-sized data with complicated and elusive attributes.  Considering the nature of the studies that utilizes both spatial and temporal data, the effective visual presentation alone is well worth it.  Effective visualization not only helps better understanding of data itself and the results of the analysis, but it can also potentially provide intuitive monitoring tools in actual operations.“</a:t>
            </a:r>
          </a:p>
          <a:p>
            <a:pPr marL="0" indent="0" algn="ctr">
              <a:buNone/>
            </a:pPr>
            <a:endParaRPr lang="en-US" altLang="ko-KR" sz="2200" cap="none" dirty="0"/>
          </a:p>
          <a:p>
            <a:pPr marL="0" indent="0" algn="ctr">
              <a:buNone/>
            </a:pPr>
            <a:r>
              <a:rPr lang="en-US" altLang="ko-KR" dirty="0"/>
              <a:t>(</a:t>
            </a:r>
            <a:r>
              <a:rPr lang="ko-KR" altLang="en-US" dirty="0"/>
              <a:t>시각화는 시각화 된 정보의 해석과 정보의 정신적 모델의 형성으로 정의됩니다</a:t>
            </a:r>
            <a:r>
              <a:rPr lang="en-US" altLang="ko-KR" dirty="0"/>
              <a:t>.  </a:t>
            </a:r>
            <a:r>
              <a:rPr lang="ko-KR" altLang="en-US" dirty="0"/>
              <a:t>시각적 표현은 복잡하고 애매한 속성이 있는 거대한 크기의 데이터에 대한 요약 기능으로 인해 점점 더 인기를 얻어왔으며 지속적으로 더 많은 인기를 얻고 있습니다</a:t>
            </a:r>
            <a:r>
              <a:rPr lang="en-US" altLang="ko-KR" dirty="0"/>
              <a:t>.  </a:t>
            </a:r>
            <a:r>
              <a:rPr lang="ko-KR" altLang="en-US" dirty="0"/>
              <a:t>공간 데이터와 시간 데이터를 모두 사용하는 연구의 본질을 고려할 때 효과적인 시각적 표현만으로 충분한 가치가 있습니다</a:t>
            </a:r>
            <a:r>
              <a:rPr lang="en-US" altLang="ko-KR" dirty="0"/>
              <a:t>.  </a:t>
            </a:r>
            <a:br>
              <a:rPr lang="en-US" altLang="ko-KR" dirty="0"/>
            </a:br>
            <a:r>
              <a:rPr lang="ko-KR" altLang="en-US" dirty="0"/>
              <a:t>효과적인 시각화는 데이터 자체와 분석 결과를 더 잘 이해할 수 있을 뿐 아니라 잠재적으로 실제 작업에서 직관적 인 모니터링 도구를 제공 할 수 있습니다</a:t>
            </a:r>
            <a:r>
              <a:rPr lang="en-US" altLang="ko-KR" dirty="0"/>
              <a:t>.)</a:t>
            </a:r>
            <a:endParaRPr lang="en-US" altLang="ko-KR" sz="2200" cap="none" dirty="0"/>
          </a:p>
          <a:p>
            <a:pPr marL="0" indent="0" algn="ctr">
              <a:buNone/>
            </a:pPr>
            <a:endParaRPr lang="en-US" altLang="ko-KR" sz="2200" cap="none" dirty="0"/>
          </a:p>
          <a:p>
            <a:pPr marL="0" indent="0" algn="ctr">
              <a:buNone/>
            </a:pPr>
            <a:endParaRPr lang="en-US" altLang="ko-KR" sz="2200" cap="none" dirty="0"/>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35</a:t>
            </a:fld>
            <a:endParaRPr lang="ko-KR" altLang="en-US"/>
          </a:p>
        </p:txBody>
      </p:sp>
    </p:spTree>
    <p:extLst>
      <p:ext uri="{BB962C8B-B14F-4D97-AF65-F5344CB8AC3E}">
        <p14:creationId xmlns:p14="http://schemas.microsoft.com/office/powerpoint/2010/main" val="106642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296397"/>
            <a:ext cx="7773338" cy="687767"/>
          </a:xfrm>
        </p:spPr>
        <p:txBody>
          <a:bodyPr/>
          <a:lstStyle/>
          <a:p>
            <a:r>
              <a:rPr lang="en-US" altLang="ko-KR" cap="none" dirty="0"/>
              <a:t>mpg</a:t>
            </a:r>
            <a:endParaRPr lang="ko-KR" altLang="en-US" dirty="0"/>
          </a:p>
        </p:txBody>
      </p:sp>
      <p:sp>
        <p:nvSpPr>
          <p:cNvPr id="3" name="내용 개체 틀 2">
            <a:extLst>
              <a:ext uri="{FF2B5EF4-FFF2-40B4-BE49-F238E27FC236}">
                <a16:creationId xmlns:a16="http://schemas.microsoft.com/office/drawing/2014/main" id="{2DC6CC13-3AD4-42BF-84DC-511A8551FD88}"/>
              </a:ext>
            </a:extLst>
          </p:cNvPr>
          <p:cNvSpPr>
            <a:spLocks noGrp="1"/>
          </p:cNvSpPr>
          <p:nvPr>
            <p:ph sz="quarter" idx="13"/>
          </p:nvPr>
        </p:nvSpPr>
        <p:spPr>
          <a:xfrm>
            <a:off x="685330" y="1147945"/>
            <a:ext cx="7772870" cy="1179616"/>
          </a:xfrm>
        </p:spPr>
        <p:txBody>
          <a:bodyPr>
            <a:normAutofit/>
          </a:bodyPr>
          <a:lstStyle/>
          <a:p>
            <a:r>
              <a:rPr lang="en-US" altLang="ko-KR" sz="2400" cap="none" dirty="0"/>
              <a:t>Ggplot2 </a:t>
            </a:r>
            <a:r>
              <a:rPr lang="ko-KR" altLang="en-US" sz="2400" cap="none" dirty="0"/>
              <a:t>패키지에 내장된 데이터셋</a:t>
            </a:r>
            <a:endParaRPr lang="en-US" altLang="ko-KR" sz="2400" cap="none" dirty="0"/>
          </a:p>
          <a:p>
            <a:r>
              <a:rPr lang="en-US" altLang="ko-KR" sz="2400" cap="none" dirty="0"/>
              <a:t>1999</a:t>
            </a:r>
            <a:r>
              <a:rPr lang="ko-KR" altLang="en-US" sz="2400" cap="none" dirty="0"/>
              <a:t>년 부터 </a:t>
            </a:r>
            <a:r>
              <a:rPr lang="en-US" altLang="ko-KR" sz="2400" cap="none" dirty="0"/>
              <a:t>2008</a:t>
            </a:r>
            <a:r>
              <a:rPr lang="ko-KR" altLang="en-US" sz="2400" cap="none" dirty="0"/>
              <a:t>년 까지의 </a:t>
            </a:r>
            <a:r>
              <a:rPr lang="en-US" altLang="ko-KR" sz="2400" cap="none" dirty="0"/>
              <a:t>38</a:t>
            </a:r>
            <a:r>
              <a:rPr lang="ko-KR" altLang="en-US" sz="2400" cap="none" dirty="0"/>
              <a:t>개 차종 연비 데이터</a:t>
            </a:r>
            <a:endParaRPr lang="en-US" altLang="ko-KR" sz="2400" cap="none" dirty="0"/>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36</a:t>
            </a:fld>
            <a:endParaRPr lang="ko-KR" altLang="en-US"/>
          </a:p>
        </p:txBody>
      </p:sp>
      <p:graphicFrame>
        <p:nvGraphicFramePr>
          <p:cNvPr id="7" name="표 6">
            <a:extLst>
              <a:ext uri="{FF2B5EF4-FFF2-40B4-BE49-F238E27FC236}">
                <a16:creationId xmlns:a16="http://schemas.microsoft.com/office/drawing/2014/main" id="{0425567C-16AA-42E1-9FEC-EB08D1CF89C3}"/>
              </a:ext>
            </a:extLst>
          </p:cNvPr>
          <p:cNvGraphicFramePr>
            <a:graphicFrameLocks noGrp="1"/>
          </p:cNvGraphicFramePr>
          <p:nvPr>
            <p:extLst>
              <p:ext uri="{D42A27DB-BD31-4B8C-83A1-F6EECF244321}">
                <p14:modId xmlns:p14="http://schemas.microsoft.com/office/powerpoint/2010/main" val="2684975949"/>
              </p:ext>
            </p:extLst>
          </p:nvPr>
        </p:nvGraphicFramePr>
        <p:xfrm>
          <a:off x="249382" y="2341878"/>
          <a:ext cx="8645236" cy="4290288"/>
        </p:xfrm>
        <a:graphic>
          <a:graphicData uri="http://schemas.openxmlformats.org/drawingml/2006/table">
            <a:tbl>
              <a:tblPr firstRow="1" bandRow="1">
                <a:tableStyleId>{5C22544A-7EE6-4342-B048-85BDC9FD1C3A}</a:tableStyleId>
              </a:tblPr>
              <a:tblGrid>
                <a:gridCol w="1913827">
                  <a:extLst>
                    <a:ext uri="{9D8B030D-6E8A-4147-A177-3AD203B41FA5}">
                      <a16:colId xmlns:a16="http://schemas.microsoft.com/office/drawing/2014/main" val="1530439606"/>
                    </a:ext>
                  </a:extLst>
                </a:gridCol>
                <a:gridCol w="6731409">
                  <a:extLst>
                    <a:ext uri="{9D8B030D-6E8A-4147-A177-3AD203B41FA5}">
                      <a16:colId xmlns:a16="http://schemas.microsoft.com/office/drawing/2014/main" val="2716616031"/>
                    </a:ext>
                  </a:extLst>
                </a:gridCol>
              </a:tblGrid>
              <a:tr h="337127">
                <a:tc>
                  <a:txBody>
                    <a:bodyPr/>
                    <a:lstStyle/>
                    <a:p>
                      <a:pPr latinLnBrk="1"/>
                      <a:r>
                        <a:rPr lang="ko-KR" altLang="en-US" sz="1600" dirty="0"/>
                        <a:t>변수 이름</a:t>
                      </a:r>
                    </a:p>
                  </a:txBody>
                  <a:tcPr marT="41564" marB="41564"/>
                </a:tc>
                <a:tc>
                  <a:txBody>
                    <a:bodyPr/>
                    <a:lstStyle/>
                    <a:p>
                      <a:pPr latinLnBrk="1"/>
                      <a:r>
                        <a:rPr lang="ko-KR" altLang="en-US" sz="1600" dirty="0"/>
                        <a:t>변수 설명</a:t>
                      </a:r>
                    </a:p>
                  </a:txBody>
                  <a:tcPr marT="41564" marB="41564"/>
                </a:tc>
                <a:extLst>
                  <a:ext uri="{0D108BD9-81ED-4DB2-BD59-A6C34878D82A}">
                    <a16:rowId xmlns:a16="http://schemas.microsoft.com/office/drawing/2014/main" val="3257309344"/>
                  </a:ext>
                </a:extLst>
              </a:tr>
              <a:tr h="337127">
                <a:tc>
                  <a:txBody>
                    <a:bodyPr/>
                    <a:lstStyle/>
                    <a:p>
                      <a:pPr latinLnBrk="1"/>
                      <a:r>
                        <a:rPr lang="en-US" altLang="ko-KR" sz="1600" dirty="0"/>
                        <a:t>manufacturer</a:t>
                      </a:r>
                      <a:endParaRPr lang="ko-KR" altLang="en-US" sz="1600" dirty="0"/>
                    </a:p>
                  </a:txBody>
                  <a:tcPr marT="41564" marB="41564"/>
                </a:tc>
                <a:tc>
                  <a:txBody>
                    <a:bodyPr/>
                    <a:lstStyle/>
                    <a:p>
                      <a:pPr latinLnBrk="1"/>
                      <a:endParaRPr lang="ko-KR" altLang="en-US" sz="1600" dirty="0"/>
                    </a:p>
                  </a:txBody>
                  <a:tcPr marT="41564" marB="41564"/>
                </a:tc>
                <a:extLst>
                  <a:ext uri="{0D108BD9-81ED-4DB2-BD59-A6C34878D82A}">
                    <a16:rowId xmlns:a16="http://schemas.microsoft.com/office/drawing/2014/main" val="3558979033"/>
                  </a:ext>
                </a:extLst>
              </a:tr>
              <a:tr h="337127">
                <a:tc>
                  <a:txBody>
                    <a:bodyPr/>
                    <a:lstStyle/>
                    <a:p>
                      <a:pPr latinLnBrk="1"/>
                      <a:r>
                        <a:rPr lang="en-US" altLang="ko-KR" sz="1600" dirty="0"/>
                        <a:t>model</a:t>
                      </a:r>
                      <a:endParaRPr lang="ko-KR" altLang="en-US" sz="1600" dirty="0"/>
                    </a:p>
                  </a:txBody>
                  <a:tcPr marT="41564" marB="41564"/>
                </a:tc>
                <a:tc>
                  <a:txBody>
                    <a:bodyPr/>
                    <a:lstStyle/>
                    <a:p>
                      <a:pPr latinLnBrk="1"/>
                      <a:r>
                        <a:rPr lang="ko-KR" altLang="en-US" sz="1600" dirty="0"/>
                        <a:t>차종 </a:t>
                      </a:r>
                      <a:r>
                        <a:rPr lang="en-US" altLang="ko-KR" sz="1600" dirty="0"/>
                        <a:t>Model</a:t>
                      </a:r>
                      <a:r>
                        <a:rPr lang="ko-KR" altLang="en-US" sz="1600" dirty="0"/>
                        <a:t> </a:t>
                      </a:r>
                      <a:r>
                        <a:rPr lang="en-US" altLang="ko-KR" sz="1600" dirty="0"/>
                        <a:t>name</a:t>
                      </a:r>
                      <a:endParaRPr lang="ko-KR" altLang="en-US" sz="1600" dirty="0"/>
                    </a:p>
                  </a:txBody>
                  <a:tcPr marT="41564" marB="41564"/>
                </a:tc>
                <a:extLst>
                  <a:ext uri="{0D108BD9-81ED-4DB2-BD59-A6C34878D82A}">
                    <a16:rowId xmlns:a16="http://schemas.microsoft.com/office/drawing/2014/main" val="1141838049"/>
                  </a:ext>
                </a:extLst>
              </a:tr>
              <a:tr h="337127">
                <a:tc>
                  <a:txBody>
                    <a:bodyPr/>
                    <a:lstStyle/>
                    <a:p>
                      <a:pPr latinLnBrk="1"/>
                      <a:r>
                        <a:rPr lang="en-US" altLang="ko-KR" sz="1600" dirty="0" err="1"/>
                        <a:t>displ</a:t>
                      </a:r>
                      <a:endParaRPr lang="ko-KR" altLang="en-US" sz="1600" dirty="0"/>
                    </a:p>
                  </a:txBody>
                  <a:tcPr marT="41564" marB="41564"/>
                </a:tc>
                <a:tc>
                  <a:txBody>
                    <a:bodyPr/>
                    <a:lstStyle/>
                    <a:p>
                      <a:pPr latinLnBrk="1"/>
                      <a:r>
                        <a:rPr lang="ko-KR" altLang="en-US" sz="1600" dirty="0"/>
                        <a:t>엔진 크기 </a:t>
                      </a:r>
                      <a:r>
                        <a:rPr lang="en-US" altLang="ko-KR" sz="1600" dirty="0"/>
                        <a:t>engine displacement, in </a:t>
                      </a:r>
                      <a:r>
                        <a:rPr lang="en-US" altLang="ko-KR" sz="1600" dirty="0" err="1"/>
                        <a:t>litres</a:t>
                      </a:r>
                      <a:endParaRPr lang="ko-KR" altLang="en-US" sz="1600" dirty="0"/>
                    </a:p>
                  </a:txBody>
                  <a:tcPr marT="41564" marB="41564"/>
                </a:tc>
                <a:extLst>
                  <a:ext uri="{0D108BD9-81ED-4DB2-BD59-A6C34878D82A}">
                    <a16:rowId xmlns:a16="http://schemas.microsoft.com/office/drawing/2014/main" val="1384758551"/>
                  </a:ext>
                </a:extLst>
              </a:tr>
              <a:tr h="337127">
                <a:tc>
                  <a:txBody>
                    <a:bodyPr/>
                    <a:lstStyle/>
                    <a:p>
                      <a:pPr latinLnBrk="1"/>
                      <a:r>
                        <a:rPr lang="en-US" altLang="ko-KR" sz="1600" dirty="0"/>
                        <a:t>year</a:t>
                      </a:r>
                      <a:endParaRPr lang="ko-KR" altLang="en-US" sz="1600" dirty="0"/>
                    </a:p>
                  </a:txBody>
                  <a:tcPr marT="41564" marB="41564"/>
                </a:tc>
                <a:tc>
                  <a:txBody>
                    <a:bodyPr/>
                    <a:lstStyle/>
                    <a:p>
                      <a:pPr latinLnBrk="1"/>
                      <a:r>
                        <a:rPr lang="ko-KR" altLang="en-US" sz="1600" dirty="0"/>
                        <a:t>연식 </a:t>
                      </a:r>
                      <a:r>
                        <a:rPr lang="en-US" altLang="ko-KR" sz="1600" dirty="0"/>
                        <a:t>year of manufacture</a:t>
                      </a:r>
                    </a:p>
                  </a:txBody>
                  <a:tcPr marT="41564" marB="41564"/>
                </a:tc>
                <a:extLst>
                  <a:ext uri="{0D108BD9-81ED-4DB2-BD59-A6C34878D82A}">
                    <a16:rowId xmlns:a16="http://schemas.microsoft.com/office/drawing/2014/main" val="197131519"/>
                  </a:ext>
                </a:extLst>
              </a:tr>
              <a:tr h="337127">
                <a:tc>
                  <a:txBody>
                    <a:bodyPr/>
                    <a:lstStyle/>
                    <a:p>
                      <a:pPr latinLnBrk="1"/>
                      <a:r>
                        <a:rPr lang="en-US" altLang="ko-KR" sz="1600" dirty="0" err="1"/>
                        <a:t>cyl</a:t>
                      </a:r>
                      <a:endParaRPr lang="ko-KR" altLang="en-US" sz="1600" dirty="0"/>
                    </a:p>
                  </a:txBody>
                  <a:tcPr marT="41564" marB="41564"/>
                </a:tc>
                <a:tc>
                  <a:txBody>
                    <a:bodyPr/>
                    <a:lstStyle/>
                    <a:p>
                      <a:pPr latinLnBrk="1"/>
                      <a:r>
                        <a:rPr lang="ko-KR" altLang="en-US" sz="1600" dirty="0"/>
                        <a:t>기통 </a:t>
                      </a:r>
                      <a:r>
                        <a:rPr lang="en-US" altLang="ko-KR" sz="1600" dirty="0"/>
                        <a:t>number of cylinders</a:t>
                      </a:r>
                    </a:p>
                  </a:txBody>
                  <a:tcPr marT="41564" marB="41564"/>
                </a:tc>
                <a:extLst>
                  <a:ext uri="{0D108BD9-81ED-4DB2-BD59-A6C34878D82A}">
                    <a16:rowId xmlns:a16="http://schemas.microsoft.com/office/drawing/2014/main" val="646000058"/>
                  </a:ext>
                </a:extLst>
              </a:tr>
              <a:tr h="337127">
                <a:tc>
                  <a:txBody>
                    <a:bodyPr/>
                    <a:lstStyle/>
                    <a:p>
                      <a:pPr latinLnBrk="1"/>
                      <a:r>
                        <a:rPr lang="en-US" altLang="ko-KR" sz="1600" dirty="0"/>
                        <a:t>trans</a:t>
                      </a:r>
                      <a:endParaRPr lang="ko-KR" altLang="en-US" sz="1600" dirty="0"/>
                    </a:p>
                  </a:txBody>
                  <a:tcPr marT="41564" marB="41564"/>
                </a:tc>
                <a:tc>
                  <a:txBody>
                    <a:bodyPr/>
                    <a:lstStyle/>
                    <a:p>
                      <a:pPr latinLnBrk="1"/>
                      <a:r>
                        <a:rPr lang="ko-KR" altLang="en-US" sz="1600" dirty="0"/>
                        <a:t>트랜스미션 </a:t>
                      </a:r>
                      <a:r>
                        <a:rPr lang="en-US" altLang="ko-KR" sz="1600" dirty="0"/>
                        <a:t>type of transmission</a:t>
                      </a:r>
                    </a:p>
                  </a:txBody>
                  <a:tcPr marT="41564" marB="41564"/>
                </a:tc>
                <a:extLst>
                  <a:ext uri="{0D108BD9-81ED-4DB2-BD59-A6C34878D82A}">
                    <a16:rowId xmlns:a16="http://schemas.microsoft.com/office/drawing/2014/main" val="578550429"/>
                  </a:ext>
                </a:extLst>
              </a:tr>
              <a:tr h="581891">
                <a:tc>
                  <a:txBody>
                    <a:bodyPr/>
                    <a:lstStyle/>
                    <a:p>
                      <a:pPr latinLnBrk="1"/>
                      <a:r>
                        <a:rPr lang="en-US" altLang="ko-KR" sz="1600" dirty="0" err="1"/>
                        <a:t>drv</a:t>
                      </a:r>
                      <a:endParaRPr lang="ko-KR" altLang="en-US" sz="1600" dirty="0"/>
                    </a:p>
                  </a:txBody>
                  <a:tcPr marT="41564" marB="41564"/>
                </a:tc>
                <a:tc>
                  <a:txBody>
                    <a:bodyPr/>
                    <a:lstStyle/>
                    <a:p>
                      <a:pPr latinLnBrk="1"/>
                      <a:r>
                        <a:rPr lang="ko-KR" altLang="en-US" sz="1600" dirty="0"/>
                        <a:t>전륜</a:t>
                      </a:r>
                      <a:r>
                        <a:rPr lang="en-US" altLang="ko-KR" sz="1600" dirty="0"/>
                        <a:t>/</a:t>
                      </a:r>
                      <a:r>
                        <a:rPr lang="ko-KR" altLang="en-US" sz="1600" dirty="0" err="1"/>
                        <a:t>후륜</a:t>
                      </a:r>
                      <a:r>
                        <a:rPr lang="en-US" altLang="ko-KR" sz="1600" dirty="0"/>
                        <a:t>/</a:t>
                      </a:r>
                      <a:r>
                        <a:rPr lang="ko-KR" altLang="en-US" sz="1600" dirty="0"/>
                        <a:t>사륜 </a:t>
                      </a:r>
                      <a:br>
                        <a:rPr lang="en-US" altLang="ko-KR" sz="1600" dirty="0"/>
                      </a:br>
                      <a:r>
                        <a:rPr lang="en-US" altLang="ko-KR" sz="1600" dirty="0"/>
                        <a:t>f = front-wheel drive, r = rear wheel drive, 4 = 4wd</a:t>
                      </a:r>
                    </a:p>
                  </a:txBody>
                  <a:tcPr marT="41564" marB="41564"/>
                </a:tc>
                <a:extLst>
                  <a:ext uri="{0D108BD9-81ED-4DB2-BD59-A6C34878D82A}">
                    <a16:rowId xmlns:a16="http://schemas.microsoft.com/office/drawing/2014/main" val="356539798"/>
                  </a:ext>
                </a:extLst>
              </a:tr>
              <a:tr h="337127">
                <a:tc>
                  <a:txBody>
                    <a:bodyPr/>
                    <a:lstStyle/>
                    <a:p>
                      <a:pPr latinLnBrk="1"/>
                      <a:r>
                        <a:rPr lang="en-US" altLang="ko-KR" sz="1600" dirty="0" err="1"/>
                        <a:t>cty</a:t>
                      </a:r>
                      <a:endParaRPr lang="ko-KR" altLang="en-US" sz="1600" dirty="0"/>
                    </a:p>
                  </a:txBody>
                  <a:tcPr marT="41564" marB="41564"/>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err="1"/>
                        <a:t>도심마일리지</a:t>
                      </a:r>
                      <a:r>
                        <a:rPr lang="ko-KR" altLang="en-US" sz="1600" dirty="0"/>
                        <a:t> </a:t>
                      </a:r>
                      <a:r>
                        <a:rPr lang="en-US" altLang="ko-KR" sz="1600" dirty="0"/>
                        <a:t>city miles per gallon</a:t>
                      </a:r>
                    </a:p>
                  </a:txBody>
                  <a:tcPr marT="41564" marB="41564"/>
                </a:tc>
                <a:extLst>
                  <a:ext uri="{0D108BD9-81ED-4DB2-BD59-A6C34878D82A}">
                    <a16:rowId xmlns:a16="http://schemas.microsoft.com/office/drawing/2014/main" val="3186122040"/>
                  </a:ext>
                </a:extLst>
              </a:tr>
              <a:tr h="337127">
                <a:tc>
                  <a:txBody>
                    <a:bodyPr/>
                    <a:lstStyle/>
                    <a:p>
                      <a:pPr latinLnBrk="1"/>
                      <a:r>
                        <a:rPr lang="en-US" altLang="ko-KR" sz="1600" dirty="0" err="1"/>
                        <a:t>hwy</a:t>
                      </a:r>
                      <a:endParaRPr lang="ko-KR" altLang="en-US" sz="1600" dirty="0"/>
                    </a:p>
                  </a:txBody>
                  <a:tcPr marT="41564" marB="41564"/>
                </a:tc>
                <a:tc>
                  <a:txBody>
                    <a:bodyPr/>
                    <a:lstStyle/>
                    <a:p>
                      <a:pPr latinLnBrk="1"/>
                      <a:r>
                        <a:rPr lang="ko-KR" altLang="en-US" sz="1600" dirty="0" err="1"/>
                        <a:t>고속도로마일리지</a:t>
                      </a:r>
                      <a:r>
                        <a:rPr lang="ko-KR" altLang="en-US" sz="1600" dirty="0"/>
                        <a:t> </a:t>
                      </a:r>
                      <a:r>
                        <a:rPr lang="en-US" altLang="ko-KR" sz="1600" dirty="0"/>
                        <a:t>highway miles per gallon</a:t>
                      </a:r>
                    </a:p>
                  </a:txBody>
                  <a:tcPr marT="41564" marB="41564"/>
                </a:tc>
                <a:extLst>
                  <a:ext uri="{0D108BD9-81ED-4DB2-BD59-A6C34878D82A}">
                    <a16:rowId xmlns:a16="http://schemas.microsoft.com/office/drawing/2014/main" val="2361144725"/>
                  </a:ext>
                </a:extLst>
              </a:tr>
              <a:tr h="337127">
                <a:tc>
                  <a:txBody>
                    <a:bodyPr/>
                    <a:lstStyle/>
                    <a:p>
                      <a:pPr latinLnBrk="1"/>
                      <a:r>
                        <a:rPr lang="en-US" altLang="ko-KR" sz="1600" dirty="0" err="1"/>
                        <a:t>fl</a:t>
                      </a:r>
                      <a:endParaRPr lang="ko-KR" altLang="en-US" sz="1600" dirty="0"/>
                    </a:p>
                  </a:txBody>
                  <a:tcPr marT="41564" marB="41564"/>
                </a:tc>
                <a:tc>
                  <a:txBody>
                    <a:bodyPr/>
                    <a:lstStyle/>
                    <a:p>
                      <a:pPr latinLnBrk="1"/>
                      <a:r>
                        <a:rPr lang="ko-KR" altLang="en-US" sz="1600" dirty="0"/>
                        <a:t>연료 종류 </a:t>
                      </a:r>
                      <a:r>
                        <a:rPr lang="en-US" altLang="ko-KR" sz="1600" dirty="0"/>
                        <a:t>fuel type</a:t>
                      </a:r>
                    </a:p>
                  </a:txBody>
                  <a:tcPr marT="41564" marB="41564"/>
                </a:tc>
                <a:extLst>
                  <a:ext uri="{0D108BD9-81ED-4DB2-BD59-A6C34878D82A}">
                    <a16:rowId xmlns:a16="http://schemas.microsoft.com/office/drawing/2014/main" val="3335510973"/>
                  </a:ext>
                </a:extLst>
              </a:tr>
              <a:tr h="337127">
                <a:tc>
                  <a:txBody>
                    <a:bodyPr/>
                    <a:lstStyle/>
                    <a:p>
                      <a:pPr latinLnBrk="1"/>
                      <a:r>
                        <a:rPr lang="en-US" altLang="ko-KR" sz="1600" dirty="0"/>
                        <a:t>class</a:t>
                      </a:r>
                      <a:endParaRPr lang="ko-KR" altLang="en-US" sz="1600" dirty="0"/>
                    </a:p>
                  </a:txBody>
                  <a:tcPr marT="41564" marB="41564"/>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a:t>
                      </a:r>
                      <a:r>
                        <a:rPr lang="ko-KR" altLang="en-US" sz="1600" dirty="0"/>
                        <a:t>세단</a:t>
                      </a:r>
                      <a:r>
                        <a:rPr lang="en-US" altLang="ko-KR" sz="1600" dirty="0"/>
                        <a:t>, SUV…) "type" of car</a:t>
                      </a:r>
                      <a:endParaRPr lang="ko-KR" altLang="en-US" sz="1600" dirty="0"/>
                    </a:p>
                  </a:txBody>
                  <a:tcPr marT="41564" marB="41564"/>
                </a:tc>
                <a:extLst>
                  <a:ext uri="{0D108BD9-81ED-4DB2-BD59-A6C34878D82A}">
                    <a16:rowId xmlns:a16="http://schemas.microsoft.com/office/drawing/2014/main" val="3915764790"/>
                  </a:ext>
                </a:extLst>
              </a:tr>
            </a:tbl>
          </a:graphicData>
        </a:graphic>
      </p:graphicFrame>
    </p:spTree>
    <p:extLst>
      <p:ext uri="{BB962C8B-B14F-4D97-AF65-F5344CB8AC3E}">
        <p14:creationId xmlns:p14="http://schemas.microsoft.com/office/powerpoint/2010/main" val="2855226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0D6837D-424E-4BC6-B492-186C28D46F15}"/>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37</a:t>
            </a:fld>
            <a:endParaRPr lang="ko-KR" altLang="en-US"/>
          </a:p>
        </p:txBody>
      </p:sp>
      <p:pic>
        <p:nvPicPr>
          <p:cNvPr id="5" name="그림 4">
            <a:extLst>
              <a:ext uri="{FF2B5EF4-FFF2-40B4-BE49-F238E27FC236}">
                <a16:creationId xmlns:a16="http://schemas.microsoft.com/office/drawing/2014/main" id="{76EBC4F6-A61E-4FB5-B19B-058FCC552F7E}"/>
              </a:ext>
            </a:extLst>
          </p:cNvPr>
          <p:cNvPicPr>
            <a:picLocks noChangeAspect="1"/>
          </p:cNvPicPr>
          <p:nvPr/>
        </p:nvPicPr>
        <p:blipFill>
          <a:blip r:embed="rId2"/>
          <a:stretch>
            <a:fillRect/>
          </a:stretch>
        </p:blipFill>
        <p:spPr>
          <a:xfrm>
            <a:off x="488374" y="384488"/>
            <a:ext cx="8312727" cy="6089024"/>
          </a:xfrm>
          <a:prstGeom prst="rect">
            <a:avLst/>
          </a:prstGeom>
        </p:spPr>
      </p:pic>
    </p:spTree>
    <p:extLst>
      <p:ext uri="{BB962C8B-B14F-4D97-AF65-F5344CB8AC3E}">
        <p14:creationId xmlns:p14="http://schemas.microsoft.com/office/powerpoint/2010/main" val="473949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38</a:t>
            </a:fld>
            <a:endParaRPr lang="ko-KR" altLang="en-US"/>
          </a:p>
        </p:txBody>
      </p:sp>
      <p:sp>
        <p:nvSpPr>
          <p:cNvPr id="5" name="내용 개체 틀 2">
            <a:extLst>
              <a:ext uri="{FF2B5EF4-FFF2-40B4-BE49-F238E27FC236}">
                <a16:creationId xmlns:a16="http://schemas.microsoft.com/office/drawing/2014/main" id="{EA364BB0-C264-481D-8B94-684AEED0E060}"/>
              </a:ext>
            </a:extLst>
          </p:cNvPr>
          <p:cNvSpPr>
            <a:spLocks noGrp="1"/>
          </p:cNvSpPr>
          <p:nvPr>
            <p:ph sz="quarter" idx="13"/>
          </p:nvPr>
        </p:nvSpPr>
        <p:spPr>
          <a:xfrm>
            <a:off x="500932" y="1814885"/>
            <a:ext cx="8142136" cy="3228230"/>
          </a:xfrm>
        </p:spPr>
        <p:txBody>
          <a:bodyPr>
            <a:normAutofit/>
          </a:bodyPr>
          <a:lstStyle/>
          <a:p>
            <a:pPr marL="0" indent="0" algn="ctr">
              <a:buNone/>
            </a:pPr>
            <a:endParaRPr lang="en-US" altLang="ko-KR" sz="2200" cap="none" dirty="0"/>
          </a:p>
          <a:p>
            <a:pPr marL="0" indent="0" algn="ctr">
              <a:buNone/>
            </a:pPr>
            <a:r>
              <a:rPr lang="ko-KR" altLang="en-US" sz="3200" cap="none" dirty="0"/>
              <a:t>엔진이 크면 연비가 안 좋을까요</a:t>
            </a:r>
            <a:r>
              <a:rPr lang="en-US" altLang="ko-KR" sz="3200" cap="none" dirty="0"/>
              <a:t>?</a:t>
            </a:r>
          </a:p>
        </p:txBody>
      </p:sp>
    </p:spTree>
    <p:extLst>
      <p:ext uri="{BB962C8B-B14F-4D97-AF65-F5344CB8AC3E}">
        <p14:creationId xmlns:p14="http://schemas.microsoft.com/office/powerpoint/2010/main" val="2985577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39</a:t>
            </a:fld>
            <a:endParaRPr lang="ko-KR" altLang="en-US"/>
          </a:p>
        </p:txBody>
      </p:sp>
      <p:pic>
        <p:nvPicPr>
          <p:cNvPr id="5" name="그림 4">
            <a:extLst>
              <a:ext uri="{FF2B5EF4-FFF2-40B4-BE49-F238E27FC236}">
                <a16:creationId xmlns:a16="http://schemas.microsoft.com/office/drawing/2014/main" id="{69E010B9-286D-42EE-A403-4897BD6B766D}"/>
              </a:ext>
            </a:extLst>
          </p:cNvPr>
          <p:cNvPicPr>
            <a:picLocks noChangeAspect="1"/>
          </p:cNvPicPr>
          <p:nvPr/>
        </p:nvPicPr>
        <p:blipFill>
          <a:blip r:embed="rId2"/>
          <a:stretch>
            <a:fillRect/>
          </a:stretch>
        </p:blipFill>
        <p:spPr>
          <a:xfrm>
            <a:off x="2006476" y="203340"/>
            <a:ext cx="5131048" cy="5016548"/>
          </a:xfrm>
          <a:prstGeom prst="rect">
            <a:avLst/>
          </a:prstGeom>
        </p:spPr>
      </p:pic>
      <p:pic>
        <p:nvPicPr>
          <p:cNvPr id="6" name="그림 5">
            <a:extLst>
              <a:ext uri="{FF2B5EF4-FFF2-40B4-BE49-F238E27FC236}">
                <a16:creationId xmlns:a16="http://schemas.microsoft.com/office/drawing/2014/main" id="{01C5337A-3027-4D0F-B91C-DDA5599B3277}"/>
              </a:ext>
            </a:extLst>
          </p:cNvPr>
          <p:cNvPicPr>
            <a:picLocks noChangeAspect="1"/>
          </p:cNvPicPr>
          <p:nvPr/>
        </p:nvPicPr>
        <p:blipFill>
          <a:blip r:embed="rId3"/>
          <a:stretch>
            <a:fillRect/>
          </a:stretch>
        </p:blipFill>
        <p:spPr>
          <a:xfrm>
            <a:off x="2006476" y="5411788"/>
            <a:ext cx="5204815" cy="942975"/>
          </a:xfrm>
          <a:prstGeom prst="rect">
            <a:avLst/>
          </a:prstGeom>
        </p:spPr>
      </p:pic>
    </p:spTree>
    <p:extLst>
      <p:ext uri="{BB962C8B-B14F-4D97-AF65-F5344CB8AC3E}">
        <p14:creationId xmlns:p14="http://schemas.microsoft.com/office/powerpoint/2010/main" val="412101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ko-KR" altLang="en-US" dirty="0"/>
              <a:t>패키지 </a:t>
            </a:r>
            <a:r>
              <a:rPr lang="en-US" altLang="ko-KR" cap="none" dirty="0"/>
              <a:t>(package, library)</a:t>
            </a:r>
            <a:endParaRPr lang="ko-KR" altLang="en-US" dirty="0"/>
          </a:p>
        </p:txBody>
      </p:sp>
      <p:sp>
        <p:nvSpPr>
          <p:cNvPr id="3" name="내용 개체 틀 2">
            <a:extLst>
              <a:ext uri="{FF2B5EF4-FFF2-40B4-BE49-F238E27FC236}">
                <a16:creationId xmlns:a16="http://schemas.microsoft.com/office/drawing/2014/main" id="{2DC6CC13-3AD4-42BF-84DC-511A8551FD88}"/>
              </a:ext>
            </a:extLst>
          </p:cNvPr>
          <p:cNvSpPr>
            <a:spLocks noGrp="1"/>
          </p:cNvSpPr>
          <p:nvPr>
            <p:ph sz="quarter" idx="13"/>
          </p:nvPr>
        </p:nvSpPr>
        <p:spPr>
          <a:xfrm>
            <a:off x="684862" y="1480457"/>
            <a:ext cx="7773338" cy="4188823"/>
          </a:xfrm>
        </p:spPr>
        <p:txBody>
          <a:bodyPr>
            <a:normAutofit/>
          </a:bodyPr>
          <a:lstStyle/>
          <a:p>
            <a:r>
              <a:rPr lang="en-US" altLang="ko-KR" sz="2400" cap="none" dirty="0"/>
              <a:t>R</a:t>
            </a:r>
            <a:r>
              <a:rPr lang="ko-KR" altLang="en-US" sz="2400" cap="none" dirty="0"/>
              <a:t>을 처음에 설치하면 </a:t>
            </a:r>
            <a:r>
              <a:rPr lang="ko-KR" altLang="en-US" sz="2400" cap="none" dirty="0" err="1"/>
              <a:t>깔려있는</a:t>
            </a:r>
            <a:r>
              <a:rPr lang="ko-KR" altLang="en-US" sz="2400" cap="none" dirty="0"/>
              <a:t> 패키지는 </a:t>
            </a:r>
            <a:r>
              <a:rPr lang="en-US" altLang="ko-KR" sz="2400" cap="none" dirty="0"/>
              <a:t>base</a:t>
            </a:r>
            <a:r>
              <a:rPr lang="ko-KR" altLang="en-US" sz="2400" cap="none" dirty="0"/>
              <a:t>라고 함</a:t>
            </a:r>
            <a:endParaRPr lang="en-US" altLang="ko-KR" sz="2400" cap="none" dirty="0"/>
          </a:p>
          <a:p>
            <a:r>
              <a:rPr lang="en-US" altLang="ko-KR" sz="2400" cap="none" dirty="0"/>
              <a:t>Base</a:t>
            </a:r>
            <a:r>
              <a:rPr lang="ko-KR" altLang="en-US" sz="2400" cap="none" dirty="0"/>
              <a:t>외의 패키지를 필요에 따라서 </a:t>
            </a:r>
            <a:r>
              <a:rPr lang="en-US" altLang="ko-KR" sz="2400" cap="none" dirty="0"/>
              <a:t>install</a:t>
            </a:r>
            <a:r>
              <a:rPr lang="ko-KR" altLang="en-US" sz="2400" cap="none" dirty="0"/>
              <a:t>하여 사용함</a:t>
            </a:r>
            <a:r>
              <a:rPr lang="en-US" altLang="ko-KR" sz="2400" cap="none" dirty="0"/>
              <a:t>. </a:t>
            </a:r>
          </a:p>
          <a:p>
            <a:endParaRPr lang="en-US" altLang="ko-KR" sz="2400" cap="none" dirty="0"/>
          </a:p>
          <a:p>
            <a:endParaRPr lang="en-US" altLang="ko-KR" sz="2400" cap="none" dirty="0"/>
          </a:p>
          <a:p>
            <a:r>
              <a:rPr lang="ko-KR" altLang="en-US" sz="2400" cap="none" dirty="0"/>
              <a:t>소스코드에서 사용할 것을 선언해 주어야 함</a:t>
            </a:r>
            <a:r>
              <a:rPr lang="en-US" altLang="ko-KR" sz="2400" cap="none" dirty="0"/>
              <a:t>.</a:t>
            </a:r>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4</a:t>
            </a:fld>
            <a:endParaRPr lang="ko-KR" altLang="en-US"/>
          </a:p>
        </p:txBody>
      </p:sp>
      <p:pic>
        <p:nvPicPr>
          <p:cNvPr id="7" name="그림 6">
            <a:extLst>
              <a:ext uri="{FF2B5EF4-FFF2-40B4-BE49-F238E27FC236}">
                <a16:creationId xmlns:a16="http://schemas.microsoft.com/office/drawing/2014/main" id="{C7E49676-8611-42D3-99E2-6E1C1D3319CA}"/>
              </a:ext>
            </a:extLst>
          </p:cNvPr>
          <p:cNvPicPr>
            <a:picLocks noChangeAspect="1"/>
          </p:cNvPicPr>
          <p:nvPr/>
        </p:nvPicPr>
        <p:blipFill>
          <a:blip r:embed="rId2"/>
          <a:stretch>
            <a:fillRect/>
          </a:stretch>
        </p:blipFill>
        <p:spPr>
          <a:xfrm>
            <a:off x="2185518" y="3003108"/>
            <a:ext cx="4772025" cy="342900"/>
          </a:xfrm>
          <a:prstGeom prst="rect">
            <a:avLst/>
          </a:prstGeom>
        </p:spPr>
      </p:pic>
      <p:pic>
        <p:nvPicPr>
          <p:cNvPr id="8" name="그림 7">
            <a:extLst>
              <a:ext uri="{FF2B5EF4-FFF2-40B4-BE49-F238E27FC236}">
                <a16:creationId xmlns:a16="http://schemas.microsoft.com/office/drawing/2014/main" id="{9C244E92-C63F-42E7-92DD-FACCD6CD9AEA}"/>
              </a:ext>
            </a:extLst>
          </p:cNvPr>
          <p:cNvPicPr>
            <a:picLocks noChangeAspect="1"/>
          </p:cNvPicPr>
          <p:nvPr/>
        </p:nvPicPr>
        <p:blipFill>
          <a:blip r:embed="rId3"/>
          <a:stretch>
            <a:fillRect/>
          </a:stretch>
        </p:blipFill>
        <p:spPr>
          <a:xfrm>
            <a:off x="2942755" y="4868659"/>
            <a:ext cx="3257550" cy="400050"/>
          </a:xfrm>
          <a:prstGeom prst="rect">
            <a:avLst/>
          </a:prstGeom>
        </p:spPr>
      </p:pic>
    </p:spTree>
    <p:extLst>
      <p:ext uri="{BB962C8B-B14F-4D97-AF65-F5344CB8AC3E}">
        <p14:creationId xmlns:p14="http://schemas.microsoft.com/office/powerpoint/2010/main" val="1209571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40</a:t>
            </a:fld>
            <a:endParaRPr lang="ko-KR" altLang="en-US"/>
          </a:p>
        </p:txBody>
      </p:sp>
      <p:pic>
        <p:nvPicPr>
          <p:cNvPr id="5" name="그림 4">
            <a:extLst>
              <a:ext uri="{FF2B5EF4-FFF2-40B4-BE49-F238E27FC236}">
                <a16:creationId xmlns:a16="http://schemas.microsoft.com/office/drawing/2014/main" id="{7F2AAFF3-7B87-4457-8A61-86319C53073A}"/>
              </a:ext>
            </a:extLst>
          </p:cNvPr>
          <p:cNvPicPr>
            <a:picLocks noChangeAspect="1"/>
          </p:cNvPicPr>
          <p:nvPr/>
        </p:nvPicPr>
        <p:blipFill>
          <a:blip r:embed="rId2"/>
          <a:stretch>
            <a:fillRect/>
          </a:stretch>
        </p:blipFill>
        <p:spPr>
          <a:xfrm>
            <a:off x="576262" y="2346094"/>
            <a:ext cx="7991474" cy="4410253"/>
          </a:xfrm>
          <a:prstGeom prst="rect">
            <a:avLst/>
          </a:prstGeom>
        </p:spPr>
      </p:pic>
      <p:pic>
        <p:nvPicPr>
          <p:cNvPr id="6" name="그림 5">
            <a:extLst>
              <a:ext uri="{FF2B5EF4-FFF2-40B4-BE49-F238E27FC236}">
                <a16:creationId xmlns:a16="http://schemas.microsoft.com/office/drawing/2014/main" id="{4FC7EF47-EF2A-4321-B4D6-25C971F0F645}"/>
              </a:ext>
            </a:extLst>
          </p:cNvPr>
          <p:cNvPicPr>
            <a:picLocks noChangeAspect="1"/>
          </p:cNvPicPr>
          <p:nvPr/>
        </p:nvPicPr>
        <p:blipFill>
          <a:blip r:embed="rId3"/>
          <a:stretch>
            <a:fillRect/>
          </a:stretch>
        </p:blipFill>
        <p:spPr>
          <a:xfrm>
            <a:off x="576262" y="107370"/>
            <a:ext cx="7991475" cy="2133600"/>
          </a:xfrm>
          <a:prstGeom prst="rect">
            <a:avLst/>
          </a:prstGeom>
        </p:spPr>
      </p:pic>
    </p:spTree>
    <p:extLst>
      <p:ext uri="{BB962C8B-B14F-4D97-AF65-F5344CB8AC3E}">
        <p14:creationId xmlns:p14="http://schemas.microsoft.com/office/powerpoint/2010/main" val="357021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p:txBody>
          <a:bodyPr/>
          <a:lstStyle/>
          <a:p>
            <a:endParaRPr lang="ko-KR" altLang="en-US"/>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41</a:t>
            </a:fld>
            <a:endParaRPr lang="ko-KR" altLang="en-US"/>
          </a:p>
        </p:txBody>
      </p:sp>
      <p:pic>
        <p:nvPicPr>
          <p:cNvPr id="5" name="그림 4">
            <a:extLst>
              <a:ext uri="{FF2B5EF4-FFF2-40B4-BE49-F238E27FC236}">
                <a16:creationId xmlns:a16="http://schemas.microsoft.com/office/drawing/2014/main" id="{2BE7D99E-6F67-4AD3-9EF8-3E3A12DABF75}"/>
              </a:ext>
            </a:extLst>
          </p:cNvPr>
          <p:cNvPicPr>
            <a:picLocks noChangeAspect="1"/>
          </p:cNvPicPr>
          <p:nvPr/>
        </p:nvPicPr>
        <p:blipFill>
          <a:blip r:embed="rId2"/>
          <a:stretch>
            <a:fillRect/>
          </a:stretch>
        </p:blipFill>
        <p:spPr>
          <a:xfrm>
            <a:off x="349835" y="2733595"/>
            <a:ext cx="8444329" cy="4009321"/>
          </a:xfrm>
          <a:prstGeom prst="rect">
            <a:avLst/>
          </a:prstGeom>
        </p:spPr>
      </p:pic>
      <p:pic>
        <p:nvPicPr>
          <p:cNvPr id="6" name="그림 5">
            <a:extLst>
              <a:ext uri="{FF2B5EF4-FFF2-40B4-BE49-F238E27FC236}">
                <a16:creationId xmlns:a16="http://schemas.microsoft.com/office/drawing/2014/main" id="{600725A6-257D-455C-ADAE-F8B3EB5933FF}"/>
              </a:ext>
            </a:extLst>
          </p:cNvPr>
          <p:cNvPicPr>
            <a:picLocks noChangeAspect="1"/>
          </p:cNvPicPr>
          <p:nvPr/>
        </p:nvPicPr>
        <p:blipFill>
          <a:blip r:embed="rId3"/>
          <a:stretch>
            <a:fillRect/>
          </a:stretch>
        </p:blipFill>
        <p:spPr>
          <a:xfrm>
            <a:off x="349835" y="82662"/>
            <a:ext cx="8444330" cy="2557086"/>
          </a:xfrm>
          <a:prstGeom prst="rect">
            <a:avLst/>
          </a:prstGeom>
        </p:spPr>
      </p:pic>
    </p:spTree>
    <p:extLst>
      <p:ext uri="{BB962C8B-B14F-4D97-AF65-F5344CB8AC3E}">
        <p14:creationId xmlns:p14="http://schemas.microsoft.com/office/powerpoint/2010/main" val="1596980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5332" y="618519"/>
            <a:ext cx="7773338" cy="820668"/>
          </a:xfrm>
        </p:spPr>
        <p:txBody>
          <a:bodyPr/>
          <a:lstStyle/>
          <a:p>
            <a:r>
              <a:rPr lang="en-US" altLang="ko-KR" cap="none" dirty="0"/>
              <a:t>Aesthetics (</a:t>
            </a:r>
            <a:r>
              <a:rPr lang="en-US" altLang="ko-KR" cap="none" dirty="0" err="1"/>
              <a:t>aes</a:t>
            </a:r>
            <a:r>
              <a:rPr lang="en-US" altLang="ko-KR" cap="none" dirty="0"/>
              <a:t>) – size, alpha, color, shape</a:t>
            </a:r>
            <a:endParaRPr lang="ko-KR" altLang="en-US" cap="none" dirty="0"/>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42</a:t>
            </a:fld>
            <a:endParaRPr lang="ko-KR" altLang="en-US"/>
          </a:p>
        </p:txBody>
      </p:sp>
      <p:sp>
        <p:nvSpPr>
          <p:cNvPr id="6" name="내용 개체 틀 5">
            <a:extLst>
              <a:ext uri="{FF2B5EF4-FFF2-40B4-BE49-F238E27FC236}">
                <a16:creationId xmlns:a16="http://schemas.microsoft.com/office/drawing/2014/main" id="{65D64B31-0B72-46CA-8CFF-13B7A10F3B2B}"/>
              </a:ext>
            </a:extLst>
          </p:cNvPr>
          <p:cNvSpPr>
            <a:spLocks noGrp="1"/>
          </p:cNvSpPr>
          <p:nvPr>
            <p:ph sz="quarter" idx="13"/>
          </p:nvPr>
        </p:nvSpPr>
        <p:spPr/>
        <p:txBody>
          <a:bodyPr/>
          <a:lstStyle/>
          <a:p>
            <a:endParaRPr lang="ko-KR" altLang="en-US"/>
          </a:p>
        </p:txBody>
      </p:sp>
    </p:spTree>
    <p:extLst>
      <p:ext uri="{BB962C8B-B14F-4D97-AF65-F5344CB8AC3E}">
        <p14:creationId xmlns:p14="http://schemas.microsoft.com/office/powerpoint/2010/main" val="1869910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4862" y="252213"/>
            <a:ext cx="7773338" cy="448282"/>
          </a:xfrm>
        </p:spPr>
        <p:txBody>
          <a:bodyPr>
            <a:normAutofit fontScale="90000"/>
          </a:bodyPr>
          <a:lstStyle/>
          <a:p>
            <a:r>
              <a:rPr lang="en-US" altLang="ko-KR" dirty="0"/>
              <a:t>Facets (1 </a:t>
            </a:r>
            <a:r>
              <a:rPr lang="en-US" altLang="ko-KR" cap="none" dirty="0" err="1"/>
              <a:t>var</a:t>
            </a:r>
            <a:r>
              <a:rPr lang="en-US" altLang="ko-KR" cap="none" dirty="0"/>
              <a:t>)</a:t>
            </a:r>
            <a:endParaRPr lang="ko-KR" altLang="en-US" dirty="0"/>
          </a:p>
        </p:txBody>
      </p:sp>
      <p:sp>
        <p:nvSpPr>
          <p:cNvPr id="3" name="내용 개체 틀 2">
            <a:extLst>
              <a:ext uri="{FF2B5EF4-FFF2-40B4-BE49-F238E27FC236}">
                <a16:creationId xmlns:a16="http://schemas.microsoft.com/office/drawing/2014/main" id="{70D6837D-424E-4BC6-B492-186C28D46F15}"/>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a:xfrm>
            <a:off x="7885509" y="5883276"/>
            <a:ext cx="573161" cy="365125"/>
          </a:xfrm>
        </p:spPr>
        <p:txBody>
          <a:bodyPr/>
          <a:lstStyle/>
          <a:p>
            <a:fld id="{2B56D34F-D913-4ED9-813A-86A0DB00479F}" type="slidenum">
              <a:rPr lang="ko-KR" altLang="en-US" smtClean="0"/>
              <a:t>43</a:t>
            </a:fld>
            <a:endParaRPr lang="ko-KR" altLang="en-US"/>
          </a:p>
        </p:txBody>
      </p:sp>
      <p:pic>
        <p:nvPicPr>
          <p:cNvPr id="5" name="그림 4">
            <a:extLst>
              <a:ext uri="{FF2B5EF4-FFF2-40B4-BE49-F238E27FC236}">
                <a16:creationId xmlns:a16="http://schemas.microsoft.com/office/drawing/2014/main" id="{12CDBBE9-791B-410E-8D79-FA1433629D88}"/>
              </a:ext>
            </a:extLst>
          </p:cNvPr>
          <p:cNvPicPr>
            <a:picLocks noChangeAspect="1"/>
          </p:cNvPicPr>
          <p:nvPr/>
        </p:nvPicPr>
        <p:blipFill>
          <a:blip r:embed="rId2"/>
          <a:stretch>
            <a:fillRect/>
          </a:stretch>
        </p:blipFill>
        <p:spPr>
          <a:xfrm>
            <a:off x="684862" y="938019"/>
            <a:ext cx="7773338" cy="5667768"/>
          </a:xfrm>
          <a:prstGeom prst="rect">
            <a:avLst/>
          </a:prstGeom>
        </p:spPr>
      </p:pic>
    </p:spTree>
    <p:extLst>
      <p:ext uri="{BB962C8B-B14F-4D97-AF65-F5344CB8AC3E}">
        <p14:creationId xmlns:p14="http://schemas.microsoft.com/office/powerpoint/2010/main" val="1768933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5331" y="234054"/>
            <a:ext cx="7773338" cy="448282"/>
          </a:xfrm>
        </p:spPr>
        <p:txBody>
          <a:bodyPr>
            <a:normAutofit fontScale="90000"/>
          </a:bodyPr>
          <a:lstStyle/>
          <a:p>
            <a:r>
              <a:rPr lang="en-US" altLang="ko-KR" dirty="0"/>
              <a:t>Facets (</a:t>
            </a:r>
            <a:r>
              <a:rPr lang="en-US" altLang="ko-KR" cap="none" dirty="0"/>
              <a:t>2 </a:t>
            </a:r>
            <a:r>
              <a:rPr lang="en-US" altLang="ko-KR" cap="none" dirty="0" err="1"/>
              <a:t>vars</a:t>
            </a:r>
            <a:r>
              <a:rPr lang="en-US" altLang="ko-KR" cap="none" dirty="0"/>
              <a:t>)</a:t>
            </a:r>
            <a:endParaRPr lang="ko-KR" altLang="en-US" dirty="0"/>
          </a:p>
        </p:txBody>
      </p:sp>
      <p:sp>
        <p:nvSpPr>
          <p:cNvPr id="3" name="내용 개체 틀 2">
            <a:extLst>
              <a:ext uri="{FF2B5EF4-FFF2-40B4-BE49-F238E27FC236}">
                <a16:creationId xmlns:a16="http://schemas.microsoft.com/office/drawing/2014/main" id="{70D6837D-424E-4BC6-B492-186C28D46F15}"/>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44</a:t>
            </a:fld>
            <a:endParaRPr lang="ko-KR" altLang="en-US"/>
          </a:p>
        </p:txBody>
      </p:sp>
      <p:pic>
        <p:nvPicPr>
          <p:cNvPr id="6" name="그림 5">
            <a:extLst>
              <a:ext uri="{FF2B5EF4-FFF2-40B4-BE49-F238E27FC236}">
                <a16:creationId xmlns:a16="http://schemas.microsoft.com/office/drawing/2014/main" id="{7D3903EF-2709-480F-86B4-CD6D0EDBD022}"/>
              </a:ext>
            </a:extLst>
          </p:cNvPr>
          <p:cNvPicPr>
            <a:picLocks noChangeAspect="1"/>
          </p:cNvPicPr>
          <p:nvPr/>
        </p:nvPicPr>
        <p:blipFill>
          <a:blip r:embed="rId2"/>
          <a:stretch>
            <a:fillRect/>
          </a:stretch>
        </p:blipFill>
        <p:spPr>
          <a:xfrm>
            <a:off x="904008" y="1066799"/>
            <a:ext cx="7356765" cy="5629883"/>
          </a:xfrm>
          <a:prstGeom prst="rect">
            <a:avLst/>
          </a:prstGeom>
        </p:spPr>
      </p:pic>
    </p:spTree>
    <p:extLst>
      <p:ext uri="{BB962C8B-B14F-4D97-AF65-F5344CB8AC3E}">
        <p14:creationId xmlns:p14="http://schemas.microsoft.com/office/powerpoint/2010/main" val="3691442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5331" y="234054"/>
            <a:ext cx="7773338" cy="448282"/>
          </a:xfrm>
        </p:spPr>
        <p:txBody>
          <a:bodyPr>
            <a:normAutofit fontScale="90000"/>
          </a:bodyPr>
          <a:lstStyle/>
          <a:p>
            <a:r>
              <a:rPr lang="en-US" altLang="ko-KR" dirty="0"/>
              <a:t>Point vs </a:t>
            </a:r>
            <a:r>
              <a:rPr lang="en-US" altLang="ko-KR" dirty="0" err="1"/>
              <a:t>SMooth</a:t>
            </a:r>
            <a:endParaRPr lang="ko-KR" altLang="en-US" dirty="0"/>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45</a:t>
            </a:fld>
            <a:endParaRPr lang="ko-KR" altLang="en-US"/>
          </a:p>
        </p:txBody>
      </p:sp>
      <p:pic>
        <p:nvPicPr>
          <p:cNvPr id="7" name="그림 6">
            <a:extLst>
              <a:ext uri="{FF2B5EF4-FFF2-40B4-BE49-F238E27FC236}">
                <a16:creationId xmlns:a16="http://schemas.microsoft.com/office/drawing/2014/main" id="{FF686BC6-E065-402A-91B6-D0CFB61BA1BB}"/>
              </a:ext>
            </a:extLst>
          </p:cNvPr>
          <p:cNvPicPr>
            <a:picLocks noChangeAspect="1"/>
          </p:cNvPicPr>
          <p:nvPr/>
        </p:nvPicPr>
        <p:blipFill>
          <a:blip r:embed="rId2"/>
          <a:stretch>
            <a:fillRect/>
          </a:stretch>
        </p:blipFill>
        <p:spPr>
          <a:xfrm>
            <a:off x="1065068" y="780262"/>
            <a:ext cx="7013864" cy="5966114"/>
          </a:xfrm>
          <a:prstGeom prst="rect">
            <a:avLst/>
          </a:prstGeom>
        </p:spPr>
      </p:pic>
    </p:spTree>
    <p:extLst>
      <p:ext uri="{BB962C8B-B14F-4D97-AF65-F5344CB8AC3E}">
        <p14:creationId xmlns:p14="http://schemas.microsoft.com/office/powerpoint/2010/main" val="340331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5331" y="234054"/>
            <a:ext cx="7773338" cy="448282"/>
          </a:xfrm>
        </p:spPr>
        <p:txBody>
          <a:bodyPr>
            <a:normAutofit fontScale="90000"/>
          </a:bodyPr>
          <a:lstStyle/>
          <a:p>
            <a:r>
              <a:rPr lang="en-US" altLang="ko-KR" dirty="0" err="1"/>
              <a:t>Aes</a:t>
            </a:r>
            <a:r>
              <a:rPr lang="en-US" altLang="ko-KR" dirty="0"/>
              <a:t> mapping</a:t>
            </a:r>
            <a:r>
              <a:rPr lang="ko-KR" altLang="en-US" dirty="0"/>
              <a:t>의 중첩</a:t>
            </a:r>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46</a:t>
            </a:fld>
            <a:endParaRPr lang="ko-KR" altLang="en-US"/>
          </a:p>
        </p:txBody>
      </p:sp>
      <p:pic>
        <p:nvPicPr>
          <p:cNvPr id="3" name="그림 2">
            <a:extLst>
              <a:ext uri="{FF2B5EF4-FFF2-40B4-BE49-F238E27FC236}">
                <a16:creationId xmlns:a16="http://schemas.microsoft.com/office/drawing/2014/main" id="{02C1A814-1B36-4728-8FBA-2FA601E47507}"/>
              </a:ext>
            </a:extLst>
          </p:cNvPr>
          <p:cNvPicPr>
            <a:picLocks noChangeAspect="1"/>
          </p:cNvPicPr>
          <p:nvPr/>
        </p:nvPicPr>
        <p:blipFill>
          <a:blip r:embed="rId2"/>
          <a:stretch>
            <a:fillRect/>
          </a:stretch>
        </p:blipFill>
        <p:spPr>
          <a:xfrm>
            <a:off x="1352393" y="1018942"/>
            <a:ext cx="6439215" cy="5589050"/>
          </a:xfrm>
          <a:prstGeom prst="rect">
            <a:avLst/>
          </a:prstGeom>
        </p:spPr>
      </p:pic>
    </p:spTree>
    <p:extLst>
      <p:ext uri="{BB962C8B-B14F-4D97-AF65-F5344CB8AC3E}">
        <p14:creationId xmlns:p14="http://schemas.microsoft.com/office/powerpoint/2010/main" val="2593971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47</a:t>
            </a:fld>
            <a:endParaRPr lang="ko-KR" altLang="en-US"/>
          </a:p>
        </p:txBody>
      </p:sp>
      <p:pic>
        <p:nvPicPr>
          <p:cNvPr id="3" name="그림 2">
            <a:extLst>
              <a:ext uri="{FF2B5EF4-FFF2-40B4-BE49-F238E27FC236}">
                <a16:creationId xmlns:a16="http://schemas.microsoft.com/office/drawing/2014/main" id="{CC1A934C-4329-4EEC-A3D3-889854FD5AF8}"/>
              </a:ext>
            </a:extLst>
          </p:cNvPr>
          <p:cNvPicPr>
            <a:picLocks noChangeAspect="1"/>
          </p:cNvPicPr>
          <p:nvPr/>
        </p:nvPicPr>
        <p:blipFill>
          <a:blip r:embed="rId2"/>
          <a:stretch>
            <a:fillRect/>
          </a:stretch>
        </p:blipFill>
        <p:spPr>
          <a:xfrm>
            <a:off x="1229217" y="871977"/>
            <a:ext cx="6685566" cy="5873223"/>
          </a:xfrm>
          <a:prstGeom prst="rect">
            <a:avLst/>
          </a:prstGeom>
        </p:spPr>
      </p:pic>
      <p:sp>
        <p:nvSpPr>
          <p:cNvPr id="7" name="제목 1">
            <a:extLst>
              <a:ext uri="{FF2B5EF4-FFF2-40B4-BE49-F238E27FC236}">
                <a16:creationId xmlns:a16="http://schemas.microsoft.com/office/drawing/2014/main" id="{251F46B6-E7CC-43FC-AB67-DAE0581247D1}"/>
              </a:ext>
            </a:extLst>
          </p:cNvPr>
          <p:cNvSpPr>
            <a:spLocks noGrp="1"/>
          </p:cNvSpPr>
          <p:nvPr>
            <p:ph type="title"/>
          </p:nvPr>
        </p:nvSpPr>
        <p:spPr>
          <a:xfrm>
            <a:off x="685331" y="234054"/>
            <a:ext cx="7773338" cy="448282"/>
          </a:xfrm>
        </p:spPr>
        <p:txBody>
          <a:bodyPr>
            <a:normAutofit fontScale="90000"/>
          </a:bodyPr>
          <a:lstStyle/>
          <a:p>
            <a:r>
              <a:rPr lang="en-US" altLang="ko-KR" dirty="0" err="1"/>
              <a:t>fINAL</a:t>
            </a:r>
            <a:endParaRPr lang="ko-KR" altLang="en-US" dirty="0"/>
          </a:p>
        </p:txBody>
      </p:sp>
    </p:spTree>
    <p:extLst>
      <p:ext uri="{BB962C8B-B14F-4D97-AF65-F5344CB8AC3E}">
        <p14:creationId xmlns:p14="http://schemas.microsoft.com/office/powerpoint/2010/main" val="3408094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5331" y="234054"/>
            <a:ext cx="7773338" cy="448282"/>
          </a:xfrm>
        </p:spPr>
        <p:txBody>
          <a:bodyPr>
            <a:normAutofit fontScale="90000"/>
          </a:bodyPr>
          <a:lstStyle/>
          <a:p>
            <a:r>
              <a:rPr lang="en-US" altLang="ko-KR" dirty="0" err="1"/>
              <a:t>sUMMARY</a:t>
            </a:r>
            <a:endParaRPr lang="ko-KR" altLang="en-US" dirty="0"/>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48</a:t>
            </a:fld>
            <a:endParaRPr lang="ko-KR" altLang="en-US"/>
          </a:p>
        </p:txBody>
      </p:sp>
      <p:sp>
        <p:nvSpPr>
          <p:cNvPr id="5" name="내용 개체 틀 2">
            <a:extLst>
              <a:ext uri="{FF2B5EF4-FFF2-40B4-BE49-F238E27FC236}">
                <a16:creationId xmlns:a16="http://schemas.microsoft.com/office/drawing/2014/main" id="{2B72DCE0-D99C-4468-8EA7-970F4752820D}"/>
              </a:ext>
            </a:extLst>
          </p:cNvPr>
          <p:cNvSpPr txBox="1">
            <a:spLocks/>
          </p:cNvSpPr>
          <p:nvPr/>
        </p:nvSpPr>
        <p:spPr>
          <a:xfrm>
            <a:off x="685799" y="1200647"/>
            <a:ext cx="7772870" cy="5176299"/>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ko-KR" cap="none" dirty="0"/>
              <a:t>Data, Aesthetic, Geometric Object</a:t>
            </a:r>
            <a:r>
              <a:rPr lang="ko-KR" altLang="en-US" cap="none" dirty="0"/>
              <a:t>를 명시하여 그림을 </a:t>
            </a:r>
            <a:r>
              <a:rPr lang="en-US" altLang="ko-KR" cap="none" dirty="0"/>
              <a:t>rendering.</a:t>
            </a:r>
          </a:p>
          <a:p>
            <a:r>
              <a:rPr lang="ko-KR" altLang="en-US" cap="none" dirty="0"/>
              <a:t> </a:t>
            </a:r>
            <a:endParaRPr lang="en-US" altLang="ko-KR" cap="none" dirty="0"/>
          </a:p>
          <a:p>
            <a:endParaRPr lang="en-US" altLang="ko-KR" cap="none" dirty="0"/>
          </a:p>
          <a:p>
            <a:r>
              <a:rPr lang="en-US" altLang="ko-KR" cap="none" dirty="0" err="1"/>
              <a:t>grid.arrange</a:t>
            </a:r>
            <a:r>
              <a:rPr lang="en-US" altLang="ko-KR" cap="none" dirty="0"/>
              <a:t> </a:t>
            </a:r>
            <a:r>
              <a:rPr lang="ko-KR" altLang="en-US" cap="none" dirty="0"/>
              <a:t>함수를 이용하여 </a:t>
            </a:r>
            <a:r>
              <a:rPr lang="en-US" altLang="ko-KR" cap="none" dirty="0"/>
              <a:t>grid </a:t>
            </a:r>
            <a:r>
              <a:rPr lang="ko-KR" altLang="en-US" cap="none" dirty="0"/>
              <a:t>형태로 </a:t>
            </a:r>
            <a:r>
              <a:rPr lang="en-US" altLang="ko-KR" cap="none" dirty="0"/>
              <a:t>positioning </a:t>
            </a:r>
            <a:r>
              <a:rPr lang="ko-KR" altLang="en-US" cap="none" dirty="0"/>
              <a:t>시킬 수 있음</a:t>
            </a:r>
            <a:endParaRPr lang="en-US" altLang="ko-KR" cap="none" dirty="0"/>
          </a:p>
          <a:p>
            <a:r>
              <a:rPr lang="en-US" altLang="ko-KR" cap="none" dirty="0"/>
              <a:t>Size &gt; Alpha &gt; Color &gt;= Shape </a:t>
            </a:r>
            <a:r>
              <a:rPr lang="ko-KR" altLang="en-US" cap="none" dirty="0"/>
              <a:t>의 특성을 이해</a:t>
            </a:r>
            <a:endParaRPr lang="en-US" altLang="ko-KR" cap="none" dirty="0"/>
          </a:p>
          <a:p>
            <a:r>
              <a:rPr lang="ko-KR" altLang="en-US" cap="none" dirty="0"/>
              <a:t>그림의 목적을 정하고</a:t>
            </a:r>
            <a:endParaRPr lang="en-US" altLang="ko-KR" cap="none" dirty="0"/>
          </a:p>
          <a:p>
            <a:pPr lvl="1"/>
            <a:r>
              <a:rPr lang="en-US" altLang="ko-KR" cap="none" dirty="0"/>
              <a:t>X (explanatory variable – </a:t>
            </a:r>
            <a:r>
              <a:rPr lang="ko-KR" altLang="en-US" cap="none" dirty="0"/>
              <a:t>설명 변수</a:t>
            </a:r>
            <a:r>
              <a:rPr lang="en-US" altLang="ko-KR" cap="none" dirty="0"/>
              <a:t>)</a:t>
            </a:r>
            <a:r>
              <a:rPr lang="ko-KR" altLang="en-US" cap="none" dirty="0"/>
              <a:t>의 개수</a:t>
            </a:r>
            <a:r>
              <a:rPr lang="en-US" altLang="ko-KR" cap="none" dirty="0"/>
              <a:t>, </a:t>
            </a:r>
            <a:r>
              <a:rPr lang="ko-KR" altLang="en-US" cap="none" dirty="0"/>
              <a:t>각 변수의 중요도와 순서</a:t>
            </a:r>
            <a:endParaRPr lang="en-US" altLang="ko-KR" cap="none" dirty="0"/>
          </a:p>
          <a:p>
            <a:pPr lvl="1"/>
            <a:r>
              <a:rPr lang="en-US" altLang="ko-KR" cap="none" dirty="0"/>
              <a:t>Y (dependent variable)</a:t>
            </a:r>
            <a:r>
              <a:rPr lang="ko-KR" altLang="en-US" cap="none" dirty="0"/>
              <a:t>를</a:t>
            </a:r>
            <a:r>
              <a:rPr lang="en-US" altLang="ko-KR" cap="none" dirty="0"/>
              <a:t> </a:t>
            </a:r>
            <a:r>
              <a:rPr lang="ko-KR" altLang="en-US" cap="none" dirty="0"/>
              <a:t>명시하여 </a:t>
            </a:r>
            <a:r>
              <a:rPr lang="en-US" altLang="ko-KR" cap="none" dirty="0" err="1"/>
              <a:t>ggplot</a:t>
            </a:r>
            <a:r>
              <a:rPr lang="en-US" altLang="ko-KR" cap="none" dirty="0"/>
              <a:t> </a:t>
            </a:r>
            <a:r>
              <a:rPr lang="ko-KR" altLang="en-US" cap="none" dirty="0"/>
              <a:t>객체를 </a:t>
            </a:r>
            <a:r>
              <a:rPr lang="en-US" altLang="ko-KR" cap="none" dirty="0"/>
              <a:t>rendering</a:t>
            </a:r>
          </a:p>
          <a:p>
            <a:endParaRPr lang="en-US" altLang="ko-KR" cap="none" dirty="0"/>
          </a:p>
          <a:p>
            <a:endParaRPr lang="en-US" altLang="ko-KR" cap="none" dirty="0"/>
          </a:p>
          <a:p>
            <a:endParaRPr lang="en-US" altLang="ko-KR" cap="none" dirty="0"/>
          </a:p>
          <a:p>
            <a:endParaRPr lang="en-US" altLang="ko-KR" cap="none" dirty="0"/>
          </a:p>
          <a:p>
            <a:endParaRPr lang="ko-KR" altLang="en-US" dirty="0"/>
          </a:p>
        </p:txBody>
      </p:sp>
      <p:pic>
        <p:nvPicPr>
          <p:cNvPr id="6" name="그림 5">
            <a:extLst>
              <a:ext uri="{FF2B5EF4-FFF2-40B4-BE49-F238E27FC236}">
                <a16:creationId xmlns:a16="http://schemas.microsoft.com/office/drawing/2014/main" id="{F7F8FE3D-2D13-4922-B9A0-F9CEF7454FC3}"/>
              </a:ext>
            </a:extLst>
          </p:cNvPr>
          <p:cNvPicPr>
            <a:picLocks noChangeAspect="1"/>
          </p:cNvPicPr>
          <p:nvPr/>
        </p:nvPicPr>
        <p:blipFill>
          <a:blip r:embed="rId2"/>
          <a:stretch>
            <a:fillRect/>
          </a:stretch>
        </p:blipFill>
        <p:spPr>
          <a:xfrm>
            <a:off x="1659491" y="1727341"/>
            <a:ext cx="5204815" cy="942975"/>
          </a:xfrm>
          <a:prstGeom prst="rect">
            <a:avLst/>
          </a:prstGeom>
        </p:spPr>
      </p:pic>
    </p:spTree>
    <p:extLst>
      <p:ext uri="{BB962C8B-B14F-4D97-AF65-F5344CB8AC3E}">
        <p14:creationId xmlns:p14="http://schemas.microsoft.com/office/powerpoint/2010/main" val="1310338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3598FD-71F8-495D-8934-D717299A278C}"/>
              </a:ext>
            </a:extLst>
          </p:cNvPr>
          <p:cNvSpPr>
            <a:spLocks noGrp="1"/>
          </p:cNvSpPr>
          <p:nvPr>
            <p:ph type="title"/>
          </p:nvPr>
        </p:nvSpPr>
        <p:spPr>
          <a:xfrm>
            <a:off x="685332" y="618518"/>
            <a:ext cx="7773338" cy="645739"/>
          </a:xfrm>
        </p:spPr>
        <p:txBody>
          <a:bodyPr/>
          <a:lstStyle/>
          <a:p>
            <a:r>
              <a:rPr lang="en-US" altLang="ko-KR" cap="none" dirty="0"/>
              <a:t>back to </a:t>
            </a:r>
            <a:r>
              <a:rPr lang="en-US" altLang="ko-KR" cap="none" dirty="0" err="1"/>
              <a:t>Carseat</a:t>
            </a:r>
            <a:endParaRPr lang="ko-KR" altLang="en-US" cap="none" dirty="0"/>
          </a:p>
        </p:txBody>
      </p:sp>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49</a:t>
            </a:fld>
            <a:endParaRPr lang="ko-KR" altLang="en-US"/>
          </a:p>
        </p:txBody>
      </p:sp>
      <p:pic>
        <p:nvPicPr>
          <p:cNvPr id="6" name="그림 5">
            <a:extLst>
              <a:ext uri="{FF2B5EF4-FFF2-40B4-BE49-F238E27FC236}">
                <a16:creationId xmlns:a16="http://schemas.microsoft.com/office/drawing/2014/main" id="{C2B6A0F4-29B7-432E-8AF6-4463668E8CB2}"/>
              </a:ext>
            </a:extLst>
          </p:cNvPr>
          <p:cNvPicPr>
            <a:picLocks noChangeAspect="1"/>
          </p:cNvPicPr>
          <p:nvPr/>
        </p:nvPicPr>
        <p:blipFill>
          <a:blip r:embed="rId2"/>
          <a:stretch>
            <a:fillRect/>
          </a:stretch>
        </p:blipFill>
        <p:spPr>
          <a:xfrm>
            <a:off x="1136989" y="3405020"/>
            <a:ext cx="6870023" cy="3228475"/>
          </a:xfrm>
          <a:prstGeom prst="rect">
            <a:avLst/>
          </a:prstGeom>
        </p:spPr>
      </p:pic>
    </p:spTree>
    <p:extLst>
      <p:ext uri="{BB962C8B-B14F-4D97-AF65-F5344CB8AC3E}">
        <p14:creationId xmlns:p14="http://schemas.microsoft.com/office/powerpoint/2010/main" val="3465793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ko-KR" altLang="en-US" dirty="0"/>
              <a:t>파일 </a:t>
            </a:r>
            <a:r>
              <a:rPr lang="en-US" altLang="ko-KR" cap="none" dirty="0"/>
              <a:t>(files)</a:t>
            </a:r>
            <a:endParaRPr lang="ko-KR" altLang="en-US" dirty="0"/>
          </a:p>
        </p:txBody>
      </p:sp>
      <p:sp>
        <p:nvSpPr>
          <p:cNvPr id="3" name="내용 개체 틀 2">
            <a:extLst>
              <a:ext uri="{FF2B5EF4-FFF2-40B4-BE49-F238E27FC236}">
                <a16:creationId xmlns:a16="http://schemas.microsoft.com/office/drawing/2014/main" id="{2DC6CC13-3AD4-42BF-84DC-511A8551FD88}"/>
              </a:ext>
            </a:extLst>
          </p:cNvPr>
          <p:cNvSpPr>
            <a:spLocks noGrp="1"/>
          </p:cNvSpPr>
          <p:nvPr>
            <p:ph sz="quarter" idx="13"/>
          </p:nvPr>
        </p:nvSpPr>
        <p:spPr>
          <a:xfrm>
            <a:off x="684862" y="1480457"/>
            <a:ext cx="7773338" cy="5119126"/>
          </a:xfrm>
        </p:spPr>
        <p:txBody>
          <a:bodyPr>
            <a:normAutofit fontScale="70000" lnSpcReduction="20000"/>
          </a:bodyPr>
          <a:lstStyle/>
          <a:p>
            <a:r>
              <a:rPr lang="ko-KR" altLang="en-US" sz="2400" cap="none" dirty="0"/>
              <a:t>소스 파일</a:t>
            </a:r>
            <a:endParaRPr lang="en-US" altLang="ko-KR" sz="2400" cap="none" dirty="0"/>
          </a:p>
          <a:p>
            <a:pPr lvl="1"/>
            <a:r>
              <a:rPr lang="ko-KR" altLang="en-US" sz="2200" cap="none" dirty="0"/>
              <a:t>명령어를 기록해둔 파일</a:t>
            </a:r>
            <a:endParaRPr lang="en-US" altLang="ko-KR" sz="2200" cap="none" dirty="0"/>
          </a:p>
          <a:p>
            <a:pPr lvl="1"/>
            <a:r>
              <a:rPr lang="ko-KR" altLang="en-US" sz="2200" cap="none" dirty="0"/>
              <a:t>한번에 실행이 가능한 단위로 구성</a:t>
            </a:r>
            <a:endParaRPr lang="en-US" altLang="ko-KR" sz="2200" cap="none" dirty="0"/>
          </a:p>
          <a:p>
            <a:pPr lvl="1"/>
            <a:r>
              <a:rPr lang="en-US" altLang="ko-KR" sz="2200" cap="none" dirty="0"/>
              <a:t>.r : R </a:t>
            </a:r>
            <a:r>
              <a:rPr lang="ko-KR" altLang="en-US" sz="2200" cap="none" dirty="0"/>
              <a:t>소스 파일</a:t>
            </a:r>
            <a:endParaRPr lang="en-US" altLang="ko-KR" sz="2200" cap="none" dirty="0"/>
          </a:p>
          <a:p>
            <a:pPr lvl="1"/>
            <a:r>
              <a:rPr lang="en-US" altLang="ko-KR" sz="2200" cap="none" dirty="0"/>
              <a:t>.</a:t>
            </a:r>
            <a:r>
              <a:rPr lang="en-US" altLang="ko-KR" sz="2200" cap="none" dirty="0" err="1"/>
              <a:t>rmd</a:t>
            </a:r>
            <a:r>
              <a:rPr lang="en-US" altLang="ko-KR" sz="2200" cap="none" dirty="0"/>
              <a:t> : R Markdown </a:t>
            </a:r>
            <a:r>
              <a:rPr lang="ko-KR" altLang="en-US" sz="2200" cap="none" dirty="0"/>
              <a:t>소스파일</a:t>
            </a:r>
            <a:endParaRPr lang="en-US" altLang="ko-KR" sz="2200" cap="none" dirty="0"/>
          </a:p>
          <a:p>
            <a:r>
              <a:rPr lang="ko-KR" altLang="en-US" sz="2400" cap="none" dirty="0"/>
              <a:t>데이터 파일</a:t>
            </a:r>
            <a:endParaRPr lang="en-US" altLang="ko-KR" sz="2400" cap="none" dirty="0"/>
          </a:p>
          <a:p>
            <a:pPr lvl="1"/>
            <a:r>
              <a:rPr lang="ko-KR" altLang="en-US" sz="2200" cap="none" dirty="0"/>
              <a:t>데이터가 기록된 파일 </a:t>
            </a:r>
            <a:r>
              <a:rPr lang="en-US" altLang="ko-KR" sz="2200" cap="none" dirty="0"/>
              <a:t>– </a:t>
            </a:r>
            <a:r>
              <a:rPr lang="ko-KR" altLang="en-US" sz="2200" cap="none" dirty="0"/>
              <a:t>일반적으로 서식이 없이 문자 자체로 되어 있음</a:t>
            </a:r>
            <a:r>
              <a:rPr lang="en-US" altLang="ko-KR" sz="2200" cap="none" dirty="0"/>
              <a:t>.</a:t>
            </a:r>
          </a:p>
          <a:p>
            <a:pPr lvl="1"/>
            <a:r>
              <a:rPr lang="en-US" altLang="ko-KR" sz="2200" cap="none" dirty="0"/>
              <a:t>.csv : </a:t>
            </a:r>
            <a:r>
              <a:rPr lang="ko-KR" altLang="en-US" sz="2200" cap="none" dirty="0" err="1"/>
              <a:t>컴마로</a:t>
            </a:r>
            <a:r>
              <a:rPr lang="ko-KR" altLang="en-US" sz="2200" cap="none" dirty="0"/>
              <a:t> 구분된 데이터 파일 </a:t>
            </a:r>
            <a:r>
              <a:rPr lang="en-US" altLang="ko-KR" sz="2200" cap="none" dirty="0"/>
              <a:t>(Comma Separated Values)</a:t>
            </a:r>
          </a:p>
          <a:p>
            <a:pPr lvl="1"/>
            <a:r>
              <a:rPr lang="en-US" altLang="ko-KR" sz="2200" cap="none" dirty="0"/>
              <a:t>.txt : </a:t>
            </a:r>
            <a:r>
              <a:rPr lang="ko-KR" altLang="en-US" sz="2200" cap="none" dirty="0"/>
              <a:t>일반적인 데이터 파일 </a:t>
            </a:r>
            <a:r>
              <a:rPr lang="en-US" altLang="ko-KR" sz="2200" cap="none" dirty="0"/>
              <a:t>(Tab,</a:t>
            </a:r>
            <a:r>
              <a:rPr lang="ko-KR" altLang="en-US" sz="2200" cap="none" dirty="0"/>
              <a:t> </a:t>
            </a:r>
            <a:r>
              <a:rPr lang="en-US" altLang="ko-KR" sz="2200" cap="none" dirty="0"/>
              <a:t>\n </a:t>
            </a:r>
            <a:r>
              <a:rPr lang="ko-KR" altLang="en-US" sz="2200" cap="none" dirty="0"/>
              <a:t>등의 기호로 구분되어 있음</a:t>
            </a:r>
            <a:r>
              <a:rPr lang="en-US" altLang="ko-KR" sz="2200" cap="none" dirty="0"/>
              <a:t>)</a:t>
            </a:r>
          </a:p>
          <a:p>
            <a:pPr lvl="1"/>
            <a:r>
              <a:rPr lang="en-US" altLang="ko-KR" sz="2200" cap="none" dirty="0"/>
              <a:t>.</a:t>
            </a:r>
            <a:r>
              <a:rPr lang="en-US" altLang="ko-KR" sz="2200" cap="none" dirty="0" err="1"/>
              <a:t>xls</a:t>
            </a:r>
            <a:r>
              <a:rPr lang="en-US" altLang="ko-KR" sz="2200" cap="none" dirty="0"/>
              <a:t>, </a:t>
            </a:r>
            <a:r>
              <a:rPr lang="en-US" altLang="ko-KR" sz="2200" cap="none" dirty="0" err="1"/>
              <a:t>xlsx</a:t>
            </a:r>
            <a:r>
              <a:rPr lang="en-US" altLang="ko-KR" sz="2200" cap="none" dirty="0"/>
              <a:t> :</a:t>
            </a:r>
          </a:p>
          <a:p>
            <a:pPr lvl="2"/>
            <a:r>
              <a:rPr lang="ko-KR" altLang="en-US" sz="2000" cap="none" dirty="0"/>
              <a:t>서식 등이 포함되어 있는 경우에는 </a:t>
            </a:r>
            <a:r>
              <a:rPr lang="en-US" altLang="ko-KR" sz="2000" cap="none" dirty="0"/>
              <a:t>[</a:t>
            </a:r>
            <a:r>
              <a:rPr lang="ko-KR" altLang="en-US" sz="2000" cap="none" dirty="0"/>
              <a:t>다른 이름으로 저장 </a:t>
            </a:r>
            <a:r>
              <a:rPr lang="en-US" altLang="ko-KR" sz="2000" cap="none" dirty="0"/>
              <a:t>–</a:t>
            </a:r>
            <a:r>
              <a:rPr lang="ko-KR" altLang="en-US" sz="2000" cap="none" dirty="0"/>
              <a:t> </a:t>
            </a:r>
            <a:r>
              <a:rPr lang="en-US" altLang="ko-KR" sz="2000" cap="none" dirty="0"/>
              <a:t>csv</a:t>
            </a:r>
            <a:r>
              <a:rPr lang="ko-KR" altLang="en-US" sz="2000" cap="none" dirty="0"/>
              <a:t>로 저장</a:t>
            </a:r>
            <a:r>
              <a:rPr lang="en-US" altLang="ko-KR" sz="2000" cap="none" dirty="0"/>
              <a:t>]</a:t>
            </a:r>
            <a:r>
              <a:rPr lang="ko-KR" altLang="en-US" sz="2000" cap="none" dirty="0"/>
              <a:t>이 </a:t>
            </a:r>
            <a:r>
              <a:rPr lang="ko-KR" altLang="en-US" sz="2000" cap="none" dirty="0" err="1"/>
              <a:t>바람직</a:t>
            </a:r>
            <a:endParaRPr lang="en-US" altLang="ko-KR" sz="2000" cap="none" dirty="0"/>
          </a:p>
          <a:p>
            <a:pPr lvl="2"/>
            <a:r>
              <a:rPr lang="ko-KR" altLang="en-US" sz="2000" cap="none" dirty="0"/>
              <a:t>바로 불러오기도 가능은 함</a:t>
            </a:r>
            <a:endParaRPr lang="en-US" altLang="ko-KR" sz="2200" cap="none" dirty="0"/>
          </a:p>
          <a:p>
            <a:r>
              <a:rPr lang="en-US" altLang="ko-KR" sz="2400" cap="none" dirty="0" err="1"/>
              <a:t>Rdata</a:t>
            </a:r>
            <a:r>
              <a:rPr lang="en-US" altLang="ko-KR" sz="2400" cap="none" dirty="0"/>
              <a:t> </a:t>
            </a:r>
            <a:r>
              <a:rPr lang="ko-KR" altLang="en-US" sz="2400" cap="none" dirty="0"/>
              <a:t>파일</a:t>
            </a:r>
            <a:endParaRPr lang="en-US" altLang="ko-KR" sz="2400" cap="none" dirty="0"/>
          </a:p>
          <a:p>
            <a:pPr lvl="1"/>
            <a:r>
              <a:rPr lang="en-US" altLang="ko-KR" sz="2200" cap="none" dirty="0"/>
              <a:t>.</a:t>
            </a:r>
            <a:r>
              <a:rPr lang="en-US" altLang="ko-KR" sz="2200" cap="none" dirty="0" err="1"/>
              <a:t>Rdata</a:t>
            </a:r>
            <a:r>
              <a:rPr lang="en-US" altLang="ko-KR" sz="2200" cap="none" dirty="0"/>
              <a:t> : R </a:t>
            </a:r>
            <a:r>
              <a:rPr lang="ko-KR" altLang="en-US" sz="2200" cap="none" dirty="0"/>
              <a:t>작업시에 메모리의 상태를 저장할 수 있어서 작업을 이어서 하는데 유용</a:t>
            </a:r>
            <a:endParaRPr lang="en-US" altLang="ko-KR" sz="2200" cap="none" dirty="0"/>
          </a:p>
          <a:p>
            <a:pPr lvl="1"/>
            <a:r>
              <a:rPr lang="en-US" altLang="ko-KR" sz="2200" cap="none" dirty="0"/>
              <a:t>.</a:t>
            </a:r>
            <a:r>
              <a:rPr lang="en-US" altLang="ko-KR" sz="2200" cap="none" dirty="0" err="1"/>
              <a:t>Rda</a:t>
            </a:r>
            <a:r>
              <a:rPr lang="en-US" altLang="ko-KR" sz="2200" cap="none" dirty="0"/>
              <a:t> : </a:t>
            </a:r>
            <a:r>
              <a:rPr lang="ko-KR" altLang="en-US" sz="2200" cap="none" dirty="0"/>
              <a:t>변수 </a:t>
            </a:r>
            <a:r>
              <a:rPr lang="en-US" altLang="ko-KR" sz="2200" cap="none" dirty="0"/>
              <a:t>1</a:t>
            </a:r>
            <a:r>
              <a:rPr lang="ko-KR" altLang="en-US" sz="2200" cap="none" dirty="0"/>
              <a:t>개를 저장하는 파일</a:t>
            </a:r>
            <a:endParaRPr lang="en-US" altLang="ko-KR" sz="2200" cap="none" dirty="0"/>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5</a:t>
            </a:fld>
            <a:endParaRPr lang="ko-KR" altLang="en-US"/>
          </a:p>
        </p:txBody>
      </p:sp>
    </p:spTree>
    <p:extLst>
      <p:ext uri="{BB962C8B-B14F-4D97-AF65-F5344CB8AC3E}">
        <p14:creationId xmlns:p14="http://schemas.microsoft.com/office/powerpoint/2010/main" val="3375475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50</a:t>
            </a:fld>
            <a:endParaRPr lang="ko-KR" altLang="en-US"/>
          </a:p>
        </p:txBody>
      </p:sp>
      <p:pic>
        <p:nvPicPr>
          <p:cNvPr id="5" name="그림 4">
            <a:extLst>
              <a:ext uri="{FF2B5EF4-FFF2-40B4-BE49-F238E27FC236}">
                <a16:creationId xmlns:a16="http://schemas.microsoft.com/office/drawing/2014/main" id="{5990BBE1-42E5-4FBA-8A10-8BC1184C383E}"/>
              </a:ext>
            </a:extLst>
          </p:cNvPr>
          <p:cNvPicPr>
            <a:picLocks noChangeAspect="1"/>
          </p:cNvPicPr>
          <p:nvPr/>
        </p:nvPicPr>
        <p:blipFill>
          <a:blip r:embed="rId2"/>
          <a:stretch>
            <a:fillRect/>
          </a:stretch>
        </p:blipFill>
        <p:spPr>
          <a:xfrm>
            <a:off x="0" y="1009821"/>
            <a:ext cx="4817622" cy="4193221"/>
          </a:xfrm>
          <a:prstGeom prst="rect">
            <a:avLst/>
          </a:prstGeom>
          <a:ln>
            <a:solidFill>
              <a:schemeClr val="tx1"/>
            </a:solidFill>
          </a:ln>
        </p:spPr>
      </p:pic>
      <p:pic>
        <p:nvPicPr>
          <p:cNvPr id="6" name="그림 5">
            <a:extLst>
              <a:ext uri="{FF2B5EF4-FFF2-40B4-BE49-F238E27FC236}">
                <a16:creationId xmlns:a16="http://schemas.microsoft.com/office/drawing/2014/main" id="{6DC09D92-1C36-416E-9725-0A122F94240E}"/>
              </a:ext>
            </a:extLst>
          </p:cNvPr>
          <p:cNvPicPr>
            <a:picLocks noChangeAspect="1"/>
          </p:cNvPicPr>
          <p:nvPr/>
        </p:nvPicPr>
        <p:blipFill>
          <a:blip r:embed="rId3"/>
          <a:stretch>
            <a:fillRect/>
          </a:stretch>
        </p:blipFill>
        <p:spPr>
          <a:xfrm>
            <a:off x="4489465" y="2664779"/>
            <a:ext cx="4654535" cy="4193221"/>
          </a:xfrm>
          <a:prstGeom prst="rect">
            <a:avLst/>
          </a:prstGeom>
          <a:ln>
            <a:solidFill>
              <a:schemeClr val="tx1"/>
            </a:solidFill>
          </a:ln>
        </p:spPr>
      </p:pic>
    </p:spTree>
    <p:extLst>
      <p:ext uri="{BB962C8B-B14F-4D97-AF65-F5344CB8AC3E}">
        <p14:creationId xmlns:p14="http://schemas.microsoft.com/office/powerpoint/2010/main" val="3153379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B2B8CD-FE0C-45CB-BEBC-A15AEFF9DDB1}"/>
              </a:ext>
            </a:extLst>
          </p:cNvPr>
          <p:cNvSpPr>
            <a:spLocks noGrp="1"/>
          </p:cNvSpPr>
          <p:nvPr>
            <p:ph type="sldNum" sz="quarter" idx="12"/>
          </p:nvPr>
        </p:nvSpPr>
        <p:spPr/>
        <p:txBody>
          <a:bodyPr/>
          <a:lstStyle/>
          <a:p>
            <a:fld id="{2B56D34F-D913-4ED9-813A-86A0DB00479F}" type="slidenum">
              <a:rPr lang="ko-KR" altLang="en-US" smtClean="0"/>
              <a:t>51</a:t>
            </a:fld>
            <a:endParaRPr lang="ko-KR" altLang="en-US"/>
          </a:p>
        </p:txBody>
      </p:sp>
      <p:pic>
        <p:nvPicPr>
          <p:cNvPr id="3" name="그림 2">
            <a:extLst>
              <a:ext uri="{FF2B5EF4-FFF2-40B4-BE49-F238E27FC236}">
                <a16:creationId xmlns:a16="http://schemas.microsoft.com/office/drawing/2014/main" id="{139CBC1C-4F1D-495A-8528-C0335AFF2075}"/>
              </a:ext>
            </a:extLst>
          </p:cNvPr>
          <p:cNvPicPr>
            <a:picLocks noChangeAspect="1"/>
          </p:cNvPicPr>
          <p:nvPr/>
        </p:nvPicPr>
        <p:blipFill>
          <a:blip r:embed="rId2"/>
          <a:stretch>
            <a:fillRect/>
          </a:stretch>
        </p:blipFill>
        <p:spPr>
          <a:xfrm>
            <a:off x="795337" y="2495550"/>
            <a:ext cx="7553325" cy="1866900"/>
          </a:xfrm>
          <a:prstGeom prst="rect">
            <a:avLst/>
          </a:prstGeom>
        </p:spPr>
      </p:pic>
    </p:spTree>
    <p:extLst>
      <p:ext uri="{BB962C8B-B14F-4D97-AF65-F5344CB8AC3E}">
        <p14:creationId xmlns:p14="http://schemas.microsoft.com/office/powerpoint/2010/main" val="2463451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E308BE-39BA-42E1-9E39-C50235DC6B24}"/>
              </a:ext>
            </a:extLst>
          </p:cNvPr>
          <p:cNvSpPr>
            <a:spLocks noGrp="1"/>
          </p:cNvSpPr>
          <p:nvPr>
            <p:ph type="title"/>
          </p:nvPr>
        </p:nvSpPr>
        <p:spPr>
          <a:xfrm>
            <a:off x="685332" y="199520"/>
            <a:ext cx="7773338" cy="716694"/>
          </a:xfrm>
        </p:spPr>
        <p:txBody>
          <a:bodyPr>
            <a:normAutofit/>
          </a:bodyPr>
          <a:lstStyle/>
          <a:p>
            <a:r>
              <a:rPr lang="en-US" altLang="ko-KR" cap="none" dirty="0"/>
              <a:t>preview</a:t>
            </a:r>
            <a:endParaRPr lang="ko-KR" altLang="en-US" dirty="0"/>
          </a:p>
        </p:txBody>
      </p:sp>
      <p:sp>
        <p:nvSpPr>
          <p:cNvPr id="4" name="슬라이드 번호 개체 틀 3">
            <a:extLst>
              <a:ext uri="{FF2B5EF4-FFF2-40B4-BE49-F238E27FC236}">
                <a16:creationId xmlns:a16="http://schemas.microsoft.com/office/drawing/2014/main" id="{B94591BF-DCA0-4272-8F57-510E1900D933}"/>
              </a:ext>
            </a:extLst>
          </p:cNvPr>
          <p:cNvSpPr>
            <a:spLocks noGrp="1"/>
          </p:cNvSpPr>
          <p:nvPr>
            <p:ph type="sldNum" sz="quarter" idx="12"/>
          </p:nvPr>
        </p:nvSpPr>
        <p:spPr/>
        <p:txBody>
          <a:bodyPr/>
          <a:lstStyle/>
          <a:p>
            <a:fld id="{2B56D34F-D913-4ED9-813A-86A0DB00479F}" type="slidenum">
              <a:rPr lang="ko-KR" altLang="en-US" smtClean="0"/>
              <a:t>52</a:t>
            </a:fld>
            <a:endParaRPr lang="ko-KR" altLang="en-US"/>
          </a:p>
        </p:txBody>
      </p:sp>
      <p:pic>
        <p:nvPicPr>
          <p:cNvPr id="5" name="그림 4">
            <a:extLst>
              <a:ext uri="{FF2B5EF4-FFF2-40B4-BE49-F238E27FC236}">
                <a16:creationId xmlns:a16="http://schemas.microsoft.com/office/drawing/2014/main" id="{2997AD28-3CA2-4470-BDD7-AFBE1FCDA13D}"/>
              </a:ext>
            </a:extLst>
          </p:cNvPr>
          <p:cNvPicPr>
            <a:picLocks noChangeAspect="1"/>
          </p:cNvPicPr>
          <p:nvPr/>
        </p:nvPicPr>
        <p:blipFill>
          <a:blip r:embed="rId2"/>
          <a:stretch>
            <a:fillRect/>
          </a:stretch>
        </p:blipFill>
        <p:spPr>
          <a:xfrm>
            <a:off x="165335" y="1066800"/>
            <a:ext cx="7557025" cy="4014483"/>
          </a:xfrm>
          <a:prstGeom prst="rect">
            <a:avLst/>
          </a:prstGeom>
        </p:spPr>
      </p:pic>
      <p:pic>
        <p:nvPicPr>
          <p:cNvPr id="6" name="그림 5">
            <a:extLst>
              <a:ext uri="{FF2B5EF4-FFF2-40B4-BE49-F238E27FC236}">
                <a16:creationId xmlns:a16="http://schemas.microsoft.com/office/drawing/2014/main" id="{6F4E8D4A-00C4-47DF-9505-B6BC5C29CE85}"/>
              </a:ext>
            </a:extLst>
          </p:cNvPr>
          <p:cNvPicPr>
            <a:picLocks noChangeAspect="1"/>
          </p:cNvPicPr>
          <p:nvPr/>
        </p:nvPicPr>
        <p:blipFill>
          <a:blip r:embed="rId3"/>
          <a:stretch>
            <a:fillRect/>
          </a:stretch>
        </p:blipFill>
        <p:spPr>
          <a:xfrm>
            <a:off x="2108642" y="2863610"/>
            <a:ext cx="6870023" cy="1130780"/>
          </a:xfrm>
          <a:prstGeom prst="rect">
            <a:avLst/>
          </a:prstGeom>
        </p:spPr>
      </p:pic>
      <p:pic>
        <p:nvPicPr>
          <p:cNvPr id="7" name="그림 6">
            <a:extLst>
              <a:ext uri="{FF2B5EF4-FFF2-40B4-BE49-F238E27FC236}">
                <a16:creationId xmlns:a16="http://schemas.microsoft.com/office/drawing/2014/main" id="{04D720EB-EC33-4293-AA84-F413539EAF7E}"/>
              </a:ext>
            </a:extLst>
          </p:cNvPr>
          <p:cNvPicPr>
            <a:picLocks noChangeAspect="1"/>
          </p:cNvPicPr>
          <p:nvPr/>
        </p:nvPicPr>
        <p:blipFill>
          <a:blip r:embed="rId4"/>
          <a:stretch>
            <a:fillRect/>
          </a:stretch>
        </p:blipFill>
        <p:spPr>
          <a:xfrm>
            <a:off x="685330" y="4797026"/>
            <a:ext cx="8312728" cy="1988347"/>
          </a:xfrm>
          <a:prstGeom prst="rect">
            <a:avLst/>
          </a:prstGeom>
        </p:spPr>
      </p:pic>
    </p:spTree>
    <p:extLst>
      <p:ext uri="{BB962C8B-B14F-4D97-AF65-F5344CB8AC3E}">
        <p14:creationId xmlns:p14="http://schemas.microsoft.com/office/powerpoint/2010/main" val="2948936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960055-4845-4D7A-ACF6-CBC94A3DB7D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67079F0-005B-4452-8729-BB065FF90B5C}"/>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C3217F1C-6DE3-4008-AB4B-044E535B6FBF}"/>
              </a:ext>
            </a:extLst>
          </p:cNvPr>
          <p:cNvSpPr>
            <a:spLocks noGrp="1"/>
          </p:cNvSpPr>
          <p:nvPr>
            <p:ph type="sldNum" sz="quarter" idx="12"/>
          </p:nvPr>
        </p:nvSpPr>
        <p:spPr/>
        <p:txBody>
          <a:bodyPr/>
          <a:lstStyle/>
          <a:p>
            <a:fld id="{2B56D34F-D913-4ED9-813A-86A0DB00479F}" type="slidenum">
              <a:rPr lang="ko-KR" altLang="en-US" smtClean="0"/>
              <a:t>53</a:t>
            </a:fld>
            <a:endParaRPr lang="ko-KR" altLang="en-US"/>
          </a:p>
        </p:txBody>
      </p:sp>
    </p:spTree>
    <p:extLst>
      <p:ext uri="{BB962C8B-B14F-4D97-AF65-F5344CB8AC3E}">
        <p14:creationId xmlns:p14="http://schemas.microsoft.com/office/powerpoint/2010/main" val="2836901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5C45E2-FB06-4220-87BA-B9661B146AD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750D8F7-2C04-4A86-948C-FDCAE57D8A8E}"/>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3A5731D1-54EC-44EF-843E-ECE0F34C075C}"/>
              </a:ext>
            </a:extLst>
          </p:cNvPr>
          <p:cNvSpPr>
            <a:spLocks noGrp="1"/>
          </p:cNvSpPr>
          <p:nvPr>
            <p:ph type="sldNum" sz="quarter" idx="12"/>
          </p:nvPr>
        </p:nvSpPr>
        <p:spPr/>
        <p:txBody>
          <a:bodyPr/>
          <a:lstStyle/>
          <a:p>
            <a:fld id="{2B56D34F-D913-4ED9-813A-86A0DB00479F}" type="slidenum">
              <a:rPr lang="ko-KR" altLang="en-US" smtClean="0"/>
              <a:t>54</a:t>
            </a:fld>
            <a:endParaRPr lang="ko-KR" altLang="en-US"/>
          </a:p>
        </p:txBody>
      </p:sp>
    </p:spTree>
    <p:extLst>
      <p:ext uri="{BB962C8B-B14F-4D97-AF65-F5344CB8AC3E}">
        <p14:creationId xmlns:p14="http://schemas.microsoft.com/office/powerpoint/2010/main" val="2636587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05A8A0B-508F-4844-9501-92E92C286004}"/>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E1C39060-5182-4DB1-8C71-E2377E73D2AD}"/>
              </a:ext>
            </a:extLst>
          </p:cNvPr>
          <p:cNvSpPr>
            <a:spLocks noGrp="1"/>
          </p:cNvSpPr>
          <p:nvPr>
            <p:ph type="sldNum" sz="quarter" idx="12"/>
          </p:nvPr>
        </p:nvSpPr>
        <p:spPr/>
        <p:txBody>
          <a:bodyPr/>
          <a:lstStyle/>
          <a:p>
            <a:fld id="{2B56D34F-D913-4ED9-813A-86A0DB00479F}" type="slidenum">
              <a:rPr lang="ko-KR" altLang="en-US" smtClean="0"/>
              <a:t>55</a:t>
            </a:fld>
            <a:endParaRPr lang="ko-KR" altLang="en-US"/>
          </a:p>
        </p:txBody>
      </p:sp>
      <p:pic>
        <p:nvPicPr>
          <p:cNvPr id="5" name="그림 4">
            <a:extLst>
              <a:ext uri="{FF2B5EF4-FFF2-40B4-BE49-F238E27FC236}">
                <a16:creationId xmlns:a16="http://schemas.microsoft.com/office/drawing/2014/main" id="{B90DF9FE-F413-41FC-823C-7221757E4A2B}"/>
              </a:ext>
            </a:extLst>
          </p:cNvPr>
          <p:cNvPicPr>
            <a:picLocks noChangeAspect="1"/>
          </p:cNvPicPr>
          <p:nvPr/>
        </p:nvPicPr>
        <p:blipFill>
          <a:blip r:embed="rId2"/>
          <a:stretch>
            <a:fillRect/>
          </a:stretch>
        </p:blipFill>
        <p:spPr>
          <a:xfrm>
            <a:off x="45268" y="58296"/>
            <a:ext cx="9053465" cy="6741408"/>
          </a:xfrm>
          <a:prstGeom prst="rect">
            <a:avLst/>
          </a:prstGeom>
        </p:spPr>
      </p:pic>
    </p:spTree>
    <p:extLst>
      <p:ext uri="{BB962C8B-B14F-4D97-AF65-F5344CB8AC3E}">
        <p14:creationId xmlns:p14="http://schemas.microsoft.com/office/powerpoint/2010/main" val="1970521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561F6C-C1EC-4321-AC72-51B68613BE3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4FCE8EE-5354-4EE3-AF58-F9FCFFA12EBD}"/>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A2358737-DEA8-4C44-93BA-BFD55F90C168}"/>
              </a:ext>
            </a:extLst>
          </p:cNvPr>
          <p:cNvSpPr>
            <a:spLocks noGrp="1"/>
          </p:cNvSpPr>
          <p:nvPr>
            <p:ph type="sldNum" sz="quarter" idx="12"/>
          </p:nvPr>
        </p:nvSpPr>
        <p:spPr/>
        <p:txBody>
          <a:bodyPr/>
          <a:lstStyle/>
          <a:p>
            <a:fld id="{2B56D34F-D913-4ED9-813A-86A0DB00479F}" type="slidenum">
              <a:rPr lang="ko-KR" altLang="en-US" smtClean="0"/>
              <a:t>56</a:t>
            </a:fld>
            <a:endParaRPr lang="ko-KR" altLang="en-US"/>
          </a:p>
        </p:txBody>
      </p:sp>
      <p:pic>
        <p:nvPicPr>
          <p:cNvPr id="5" name="그림 4">
            <a:extLst>
              <a:ext uri="{FF2B5EF4-FFF2-40B4-BE49-F238E27FC236}">
                <a16:creationId xmlns:a16="http://schemas.microsoft.com/office/drawing/2014/main" id="{C97E57F0-5063-4793-88AF-0078FE1D0AE9}"/>
              </a:ext>
            </a:extLst>
          </p:cNvPr>
          <p:cNvPicPr>
            <a:picLocks noChangeAspect="1"/>
          </p:cNvPicPr>
          <p:nvPr/>
        </p:nvPicPr>
        <p:blipFill>
          <a:blip r:embed="rId2"/>
          <a:stretch>
            <a:fillRect/>
          </a:stretch>
        </p:blipFill>
        <p:spPr>
          <a:xfrm>
            <a:off x="95415" y="67565"/>
            <a:ext cx="8953169" cy="6722870"/>
          </a:xfrm>
          <a:prstGeom prst="rect">
            <a:avLst/>
          </a:prstGeom>
        </p:spPr>
      </p:pic>
    </p:spTree>
    <p:extLst>
      <p:ext uri="{BB962C8B-B14F-4D97-AF65-F5344CB8AC3E}">
        <p14:creationId xmlns:p14="http://schemas.microsoft.com/office/powerpoint/2010/main" val="2510630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5009B7-2576-459C-BBDD-FD9754CE64E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DD7B90F-9279-43FD-97D6-917DDFDCA0C4}"/>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E24EEB9D-CA8D-4946-9434-43D5FDD65984}"/>
              </a:ext>
            </a:extLst>
          </p:cNvPr>
          <p:cNvSpPr>
            <a:spLocks noGrp="1"/>
          </p:cNvSpPr>
          <p:nvPr>
            <p:ph type="sldNum" sz="quarter" idx="12"/>
          </p:nvPr>
        </p:nvSpPr>
        <p:spPr/>
        <p:txBody>
          <a:bodyPr/>
          <a:lstStyle/>
          <a:p>
            <a:fld id="{2B56D34F-D913-4ED9-813A-86A0DB00479F}" type="slidenum">
              <a:rPr lang="ko-KR" altLang="en-US" smtClean="0"/>
              <a:t>57</a:t>
            </a:fld>
            <a:endParaRPr lang="ko-KR" altLang="en-US"/>
          </a:p>
        </p:txBody>
      </p:sp>
    </p:spTree>
    <p:extLst>
      <p:ext uri="{BB962C8B-B14F-4D97-AF65-F5344CB8AC3E}">
        <p14:creationId xmlns:p14="http://schemas.microsoft.com/office/powerpoint/2010/main" val="3789615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C96F93-2890-422B-AA65-D836EA6AB75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15018AC7-2A24-4C15-A695-113939DF3A78}"/>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3A4C2422-E124-4980-B5B7-56B669199C2E}"/>
              </a:ext>
            </a:extLst>
          </p:cNvPr>
          <p:cNvSpPr>
            <a:spLocks noGrp="1"/>
          </p:cNvSpPr>
          <p:nvPr>
            <p:ph type="sldNum" sz="quarter" idx="12"/>
          </p:nvPr>
        </p:nvSpPr>
        <p:spPr/>
        <p:txBody>
          <a:bodyPr/>
          <a:lstStyle/>
          <a:p>
            <a:fld id="{2B56D34F-D913-4ED9-813A-86A0DB00479F}" type="slidenum">
              <a:rPr lang="ko-KR" altLang="en-US" smtClean="0"/>
              <a:t>58</a:t>
            </a:fld>
            <a:endParaRPr lang="ko-KR" altLang="en-US"/>
          </a:p>
        </p:txBody>
      </p:sp>
    </p:spTree>
    <p:extLst>
      <p:ext uri="{BB962C8B-B14F-4D97-AF65-F5344CB8AC3E}">
        <p14:creationId xmlns:p14="http://schemas.microsoft.com/office/powerpoint/2010/main" val="4276193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4B245-705D-4EEC-A59A-E0299BF1776D}"/>
              </a:ext>
            </a:extLst>
          </p:cNvPr>
          <p:cNvSpPr>
            <a:spLocks noGrp="1"/>
          </p:cNvSpPr>
          <p:nvPr>
            <p:ph type="title"/>
          </p:nvPr>
        </p:nvSpPr>
        <p:spPr>
          <a:xfrm>
            <a:off x="628650" y="365126"/>
            <a:ext cx="7886700" cy="6059528"/>
          </a:xfrm>
        </p:spPr>
        <p:txBody>
          <a:bodyPr/>
          <a:lstStyle/>
          <a:p>
            <a:r>
              <a:rPr lang="en-US" altLang="ko-KR" cap="none" dirty="0"/>
              <a:t>Module 3</a:t>
            </a:r>
            <a:br>
              <a:rPr lang="en-US" altLang="ko-KR" cap="none" dirty="0"/>
            </a:br>
            <a:br>
              <a:rPr lang="en-US" altLang="ko-KR" cap="none" dirty="0"/>
            </a:br>
            <a:r>
              <a:rPr lang="en-US" altLang="ko-KR" cap="none" dirty="0" err="1"/>
              <a:t>rmarkdown</a:t>
            </a:r>
            <a:br>
              <a:rPr lang="en-US" altLang="ko-KR" cap="none" dirty="0"/>
            </a:br>
            <a:br>
              <a:rPr lang="en-US" altLang="ko-KR" cap="none" dirty="0"/>
            </a:br>
            <a:r>
              <a:rPr lang="en-US" altLang="ko-KR" cap="none" dirty="0"/>
              <a:t>(New Gen. of Computer Programming)</a:t>
            </a:r>
            <a:br>
              <a:rPr lang="en-US" altLang="ko-KR" cap="none" dirty="0"/>
            </a:br>
            <a:r>
              <a:rPr lang="en-US" altLang="ko-KR" cap="none" dirty="0"/>
              <a:t>(Literate Programming)</a:t>
            </a:r>
            <a:endParaRPr lang="ko-KR" altLang="en-US" cap="none" dirty="0"/>
          </a:p>
        </p:txBody>
      </p:sp>
      <p:sp>
        <p:nvSpPr>
          <p:cNvPr id="3" name="슬라이드 번호 개체 틀 2">
            <a:extLst>
              <a:ext uri="{FF2B5EF4-FFF2-40B4-BE49-F238E27FC236}">
                <a16:creationId xmlns:a16="http://schemas.microsoft.com/office/drawing/2014/main" id="{3B6533D6-256A-4015-BBDD-14AF698C5EA4}"/>
              </a:ext>
            </a:extLst>
          </p:cNvPr>
          <p:cNvSpPr>
            <a:spLocks noGrp="1"/>
          </p:cNvSpPr>
          <p:nvPr>
            <p:ph type="sldNum" sz="quarter" idx="12"/>
          </p:nvPr>
        </p:nvSpPr>
        <p:spPr/>
        <p:txBody>
          <a:bodyPr/>
          <a:lstStyle/>
          <a:p>
            <a:fld id="{2B56D34F-D913-4ED9-813A-86A0DB00479F}" type="slidenum">
              <a:rPr lang="ko-KR" altLang="en-US" smtClean="0"/>
              <a:t>59</a:t>
            </a:fld>
            <a:endParaRPr lang="ko-KR" altLang="en-US"/>
          </a:p>
        </p:txBody>
      </p:sp>
    </p:spTree>
    <p:extLst>
      <p:ext uri="{BB962C8B-B14F-4D97-AF65-F5344CB8AC3E}">
        <p14:creationId xmlns:p14="http://schemas.microsoft.com/office/powerpoint/2010/main" val="178624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normAutofit/>
          </a:bodyPr>
          <a:lstStyle/>
          <a:p>
            <a:r>
              <a:rPr lang="ko-KR" altLang="en-US" dirty="0"/>
              <a:t>데이터 파일 불러오기</a:t>
            </a:r>
            <a:r>
              <a:rPr lang="en-US" altLang="ko-KR" dirty="0"/>
              <a:t>/</a:t>
            </a:r>
            <a:r>
              <a:rPr lang="ko-KR" altLang="en-US" dirty="0"/>
              <a:t>저장하기</a:t>
            </a:r>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6</a:t>
            </a:fld>
            <a:endParaRPr lang="ko-KR" altLang="en-US"/>
          </a:p>
        </p:txBody>
      </p:sp>
      <p:pic>
        <p:nvPicPr>
          <p:cNvPr id="7" name="그림 6">
            <a:extLst>
              <a:ext uri="{FF2B5EF4-FFF2-40B4-BE49-F238E27FC236}">
                <a16:creationId xmlns:a16="http://schemas.microsoft.com/office/drawing/2014/main" id="{38C2841E-733F-4FE6-B416-9F5C393DF8D7}"/>
              </a:ext>
            </a:extLst>
          </p:cNvPr>
          <p:cNvPicPr>
            <a:picLocks noChangeAspect="1"/>
          </p:cNvPicPr>
          <p:nvPr/>
        </p:nvPicPr>
        <p:blipFill>
          <a:blip r:embed="rId2"/>
          <a:stretch>
            <a:fillRect/>
          </a:stretch>
        </p:blipFill>
        <p:spPr>
          <a:xfrm>
            <a:off x="415637" y="1798968"/>
            <a:ext cx="8312727" cy="2104776"/>
          </a:xfrm>
          <a:prstGeom prst="rect">
            <a:avLst/>
          </a:prstGeom>
        </p:spPr>
      </p:pic>
      <p:pic>
        <p:nvPicPr>
          <p:cNvPr id="8" name="그림 7">
            <a:extLst>
              <a:ext uri="{FF2B5EF4-FFF2-40B4-BE49-F238E27FC236}">
                <a16:creationId xmlns:a16="http://schemas.microsoft.com/office/drawing/2014/main" id="{B9BF5BE6-44C8-4493-9A06-15E025945B99}"/>
              </a:ext>
            </a:extLst>
          </p:cNvPr>
          <p:cNvPicPr>
            <a:picLocks noChangeAspect="1"/>
          </p:cNvPicPr>
          <p:nvPr/>
        </p:nvPicPr>
        <p:blipFill>
          <a:blip r:embed="rId3"/>
          <a:stretch>
            <a:fillRect/>
          </a:stretch>
        </p:blipFill>
        <p:spPr>
          <a:xfrm>
            <a:off x="415637" y="4277815"/>
            <a:ext cx="8312727" cy="2290723"/>
          </a:xfrm>
          <a:prstGeom prst="rect">
            <a:avLst/>
          </a:prstGeom>
        </p:spPr>
      </p:pic>
    </p:spTree>
    <p:extLst>
      <p:ext uri="{BB962C8B-B14F-4D97-AF65-F5344CB8AC3E}">
        <p14:creationId xmlns:p14="http://schemas.microsoft.com/office/powerpoint/2010/main" val="2019034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normAutofit/>
          </a:bodyPr>
          <a:lstStyle/>
          <a:p>
            <a:r>
              <a:rPr lang="ko-KR" altLang="en-US" cap="none" dirty="0"/>
              <a:t>파일 </a:t>
            </a:r>
            <a:r>
              <a:rPr lang="en-US" altLang="ko-KR" cap="none" dirty="0">
                <a:sym typeface="Wingdings" panose="05000000000000000000" pitchFamily="2" charset="2"/>
              </a:rPr>
              <a:t> </a:t>
            </a:r>
            <a:r>
              <a:rPr lang="ko-KR" altLang="en-US" cap="none" dirty="0" err="1">
                <a:sym typeface="Wingdings" panose="05000000000000000000" pitchFamily="2" charset="2"/>
              </a:rPr>
              <a:t>새파일</a:t>
            </a:r>
            <a:r>
              <a:rPr lang="ko-KR" altLang="en-US" cap="none" dirty="0">
                <a:sym typeface="Wingdings" panose="05000000000000000000" pitchFamily="2" charset="2"/>
              </a:rPr>
              <a:t> </a:t>
            </a:r>
            <a:r>
              <a:rPr lang="en-US" altLang="ko-KR" cap="none" dirty="0">
                <a:sym typeface="Wingdings" panose="05000000000000000000" pitchFamily="2" charset="2"/>
              </a:rPr>
              <a:t> R Markdown</a:t>
            </a:r>
            <a:endParaRPr lang="ko-KR" altLang="en-US" dirty="0"/>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60</a:t>
            </a:fld>
            <a:endParaRPr lang="ko-KR" altLang="en-US"/>
          </a:p>
        </p:txBody>
      </p:sp>
      <p:pic>
        <p:nvPicPr>
          <p:cNvPr id="7" name="그림 6">
            <a:extLst>
              <a:ext uri="{FF2B5EF4-FFF2-40B4-BE49-F238E27FC236}">
                <a16:creationId xmlns:a16="http://schemas.microsoft.com/office/drawing/2014/main" id="{5AFBBE92-DD1B-46D9-B2BD-F6821ACE8675}"/>
              </a:ext>
            </a:extLst>
          </p:cNvPr>
          <p:cNvPicPr>
            <a:picLocks noChangeAspect="1"/>
          </p:cNvPicPr>
          <p:nvPr/>
        </p:nvPicPr>
        <p:blipFill>
          <a:blip r:embed="rId2"/>
          <a:stretch>
            <a:fillRect/>
          </a:stretch>
        </p:blipFill>
        <p:spPr>
          <a:xfrm>
            <a:off x="0" y="1306286"/>
            <a:ext cx="4676943" cy="2955614"/>
          </a:xfrm>
          <a:prstGeom prst="rect">
            <a:avLst/>
          </a:prstGeom>
        </p:spPr>
      </p:pic>
      <p:pic>
        <p:nvPicPr>
          <p:cNvPr id="8" name="그림 7">
            <a:extLst>
              <a:ext uri="{FF2B5EF4-FFF2-40B4-BE49-F238E27FC236}">
                <a16:creationId xmlns:a16="http://schemas.microsoft.com/office/drawing/2014/main" id="{239396F4-C12A-4BAC-AEB0-D3A8CAF13133}"/>
              </a:ext>
            </a:extLst>
          </p:cNvPr>
          <p:cNvPicPr>
            <a:picLocks noChangeAspect="1"/>
          </p:cNvPicPr>
          <p:nvPr/>
        </p:nvPicPr>
        <p:blipFill>
          <a:blip r:embed="rId3"/>
          <a:stretch>
            <a:fillRect/>
          </a:stretch>
        </p:blipFill>
        <p:spPr>
          <a:xfrm>
            <a:off x="4661041" y="1306286"/>
            <a:ext cx="4467057" cy="2955614"/>
          </a:xfrm>
          <a:prstGeom prst="rect">
            <a:avLst/>
          </a:prstGeom>
        </p:spPr>
      </p:pic>
      <p:sp>
        <p:nvSpPr>
          <p:cNvPr id="9" name="내용 개체 틀 2">
            <a:extLst>
              <a:ext uri="{FF2B5EF4-FFF2-40B4-BE49-F238E27FC236}">
                <a16:creationId xmlns:a16="http://schemas.microsoft.com/office/drawing/2014/main" id="{AF76F87E-0E60-4540-8C36-BE181231A27C}"/>
              </a:ext>
            </a:extLst>
          </p:cNvPr>
          <p:cNvSpPr>
            <a:spLocks noGrp="1"/>
          </p:cNvSpPr>
          <p:nvPr>
            <p:ph sz="quarter" idx="13"/>
          </p:nvPr>
        </p:nvSpPr>
        <p:spPr>
          <a:xfrm>
            <a:off x="0" y="4261900"/>
            <a:ext cx="4676943" cy="2596100"/>
          </a:xfrm>
        </p:spPr>
        <p:txBody>
          <a:bodyPr>
            <a:normAutofit fontScale="70000" lnSpcReduction="20000"/>
          </a:bodyPr>
          <a:lstStyle/>
          <a:p>
            <a:r>
              <a:rPr lang="en-US" altLang="ko-KR" sz="2400" cap="none" dirty="0"/>
              <a:t>html</a:t>
            </a:r>
          </a:p>
          <a:p>
            <a:pPr lvl="1"/>
            <a:r>
              <a:rPr lang="en-US" altLang="ko-KR" sz="2200" cap="none" dirty="0"/>
              <a:t>Interactive Feature </a:t>
            </a:r>
            <a:r>
              <a:rPr lang="ko-KR" altLang="en-US" sz="2200" cap="none" dirty="0"/>
              <a:t>가능</a:t>
            </a:r>
            <a:endParaRPr lang="en-US" altLang="ko-KR" sz="2200" cap="none" dirty="0"/>
          </a:p>
          <a:p>
            <a:r>
              <a:rPr lang="en-US" altLang="ko-KR" sz="2400" cap="none" dirty="0"/>
              <a:t>PDF</a:t>
            </a:r>
          </a:p>
          <a:p>
            <a:pPr lvl="1"/>
            <a:r>
              <a:rPr lang="en-US" altLang="ko-KR" sz="2000" cap="none" dirty="0"/>
              <a:t>Professional </a:t>
            </a:r>
            <a:r>
              <a:rPr lang="ko-KR" altLang="en-US" sz="2000" cap="none" dirty="0"/>
              <a:t>문서</a:t>
            </a:r>
            <a:endParaRPr lang="en-US" altLang="ko-KR" sz="2000" cap="none" dirty="0"/>
          </a:p>
          <a:p>
            <a:pPr lvl="1"/>
            <a:r>
              <a:rPr lang="en-US" altLang="ko-KR" sz="2000" cap="none" dirty="0" err="1"/>
              <a:t>Texlive</a:t>
            </a:r>
            <a:r>
              <a:rPr lang="ko-KR" altLang="en-US" sz="2000" cap="none" dirty="0"/>
              <a:t>가 설치되어 있어야 함</a:t>
            </a:r>
            <a:r>
              <a:rPr lang="en-US" altLang="ko-KR" sz="2000" cap="none" dirty="0"/>
              <a:t>. </a:t>
            </a:r>
          </a:p>
          <a:p>
            <a:pPr lvl="1"/>
            <a:r>
              <a:rPr lang="ko-KR" altLang="en-US" sz="2200" cap="none" dirty="0"/>
              <a:t>한글을 위해서 별도의 </a:t>
            </a:r>
            <a:r>
              <a:rPr lang="en-US" altLang="ko-KR" sz="2200" cap="none" dirty="0"/>
              <a:t>template </a:t>
            </a:r>
            <a:r>
              <a:rPr lang="ko-KR" altLang="en-US" sz="2200" cap="none" dirty="0"/>
              <a:t>사용</a:t>
            </a:r>
            <a:endParaRPr lang="en-US" altLang="ko-KR" sz="2200" cap="none" dirty="0"/>
          </a:p>
          <a:p>
            <a:r>
              <a:rPr lang="en-US" altLang="ko-KR" sz="2400" cap="none" dirty="0"/>
              <a:t>Word</a:t>
            </a:r>
          </a:p>
          <a:p>
            <a:pPr lvl="1"/>
            <a:r>
              <a:rPr lang="en-US" altLang="ko-KR" sz="2000" cap="none" dirty="0"/>
              <a:t>Office </a:t>
            </a:r>
            <a:r>
              <a:rPr lang="ko-KR" altLang="en-US" sz="2000" cap="none" dirty="0"/>
              <a:t>없이도 문서 만들 수 있음</a:t>
            </a:r>
            <a:endParaRPr lang="en-US" altLang="ko-KR" sz="2000" cap="none" dirty="0"/>
          </a:p>
        </p:txBody>
      </p:sp>
      <p:sp>
        <p:nvSpPr>
          <p:cNvPr id="10" name="내용 개체 틀 2">
            <a:extLst>
              <a:ext uri="{FF2B5EF4-FFF2-40B4-BE49-F238E27FC236}">
                <a16:creationId xmlns:a16="http://schemas.microsoft.com/office/drawing/2014/main" id="{66627771-5DE5-4561-A4BE-308B1E4F8297}"/>
              </a:ext>
            </a:extLst>
          </p:cNvPr>
          <p:cNvSpPr txBox="1">
            <a:spLocks/>
          </p:cNvSpPr>
          <p:nvPr/>
        </p:nvSpPr>
        <p:spPr>
          <a:xfrm>
            <a:off x="4676943" y="4253664"/>
            <a:ext cx="4467057" cy="2596100"/>
          </a:xfrm>
          <a:prstGeom prst="rect">
            <a:avLst/>
          </a:prstGeom>
        </p:spPr>
        <p:txBody>
          <a:bodyPr vert="horz" lIns="91440" tIns="45720" rIns="91440" bIns="45720" rtlCol="0">
            <a:normAutofit fontScale="85000" lnSpcReduction="10000"/>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ko-KR" sz="2400" cap="none" dirty="0" err="1"/>
              <a:t>ioslide</a:t>
            </a:r>
            <a:r>
              <a:rPr lang="en-US" altLang="ko-KR" sz="2400" cap="none" dirty="0"/>
              <a:t>, </a:t>
            </a:r>
            <a:r>
              <a:rPr lang="en-US" altLang="ko-KR" sz="2400" cap="none" dirty="0" err="1"/>
              <a:t>slidy</a:t>
            </a:r>
            <a:endParaRPr lang="en-US" altLang="ko-KR" sz="2400" cap="none" dirty="0"/>
          </a:p>
          <a:p>
            <a:pPr lvl="1"/>
            <a:r>
              <a:rPr lang="en-US" altLang="ko-KR" sz="2200" cap="none" dirty="0"/>
              <a:t>Interactive Feature </a:t>
            </a:r>
            <a:r>
              <a:rPr lang="ko-KR" altLang="en-US" sz="2200" cap="none" dirty="0"/>
              <a:t>가능</a:t>
            </a:r>
            <a:endParaRPr lang="en-US" altLang="ko-KR" sz="2200" cap="none" dirty="0"/>
          </a:p>
          <a:p>
            <a:r>
              <a:rPr lang="en-US" altLang="ko-KR" sz="2400" cap="none" dirty="0"/>
              <a:t>PDF (beamer)</a:t>
            </a:r>
          </a:p>
          <a:p>
            <a:pPr lvl="1"/>
            <a:r>
              <a:rPr lang="en-US" altLang="ko-KR" sz="2100" cap="none" dirty="0"/>
              <a:t>Scientific Presentation</a:t>
            </a:r>
          </a:p>
          <a:p>
            <a:pPr lvl="1"/>
            <a:r>
              <a:rPr lang="en-US" altLang="ko-KR" sz="2100" cap="none" dirty="0" err="1"/>
              <a:t>Texlive</a:t>
            </a:r>
            <a:r>
              <a:rPr lang="ko-KR" altLang="en-US" sz="2100" cap="none" dirty="0"/>
              <a:t>가 설치되어 있어야 함</a:t>
            </a:r>
            <a:r>
              <a:rPr lang="en-US" altLang="ko-KR" sz="2100" cap="none" dirty="0"/>
              <a:t>. </a:t>
            </a:r>
          </a:p>
          <a:p>
            <a:pPr lvl="1"/>
            <a:r>
              <a:rPr lang="ko-KR" altLang="en-US" sz="2100" cap="none" dirty="0"/>
              <a:t>한글을 위해서 별도의 </a:t>
            </a:r>
            <a:r>
              <a:rPr lang="en-US" altLang="ko-KR" sz="2100" cap="none" dirty="0"/>
              <a:t>template </a:t>
            </a:r>
            <a:r>
              <a:rPr lang="ko-KR" altLang="en-US" sz="2100" cap="none" dirty="0"/>
              <a:t>사용</a:t>
            </a:r>
            <a:endParaRPr lang="en-US" altLang="ko-KR" sz="2100" cap="none" dirty="0"/>
          </a:p>
        </p:txBody>
      </p:sp>
    </p:spTree>
    <p:extLst>
      <p:ext uri="{BB962C8B-B14F-4D97-AF65-F5344CB8AC3E}">
        <p14:creationId xmlns:p14="http://schemas.microsoft.com/office/powerpoint/2010/main" val="2795275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9C26C68-0205-49A8-93A5-9387FAE4C8AA}"/>
              </a:ext>
            </a:extLst>
          </p:cNvPr>
          <p:cNvSpPr>
            <a:spLocks noGrp="1"/>
          </p:cNvSpPr>
          <p:nvPr>
            <p:ph type="sldNum" sz="quarter" idx="12"/>
          </p:nvPr>
        </p:nvSpPr>
        <p:spPr/>
        <p:txBody>
          <a:bodyPr/>
          <a:lstStyle/>
          <a:p>
            <a:fld id="{2B56D34F-D913-4ED9-813A-86A0DB00479F}" type="slidenum">
              <a:rPr lang="ko-KR" altLang="en-US" smtClean="0"/>
              <a:t>61</a:t>
            </a:fld>
            <a:endParaRPr lang="ko-KR" altLang="en-US"/>
          </a:p>
        </p:txBody>
      </p:sp>
      <p:pic>
        <p:nvPicPr>
          <p:cNvPr id="10" name="그림 9">
            <a:extLst>
              <a:ext uri="{FF2B5EF4-FFF2-40B4-BE49-F238E27FC236}">
                <a16:creationId xmlns:a16="http://schemas.microsoft.com/office/drawing/2014/main" id="{7F353432-73EF-4658-9733-61FB613DCB5C}"/>
              </a:ext>
            </a:extLst>
          </p:cNvPr>
          <p:cNvPicPr>
            <a:picLocks noChangeAspect="1"/>
          </p:cNvPicPr>
          <p:nvPr/>
        </p:nvPicPr>
        <p:blipFill>
          <a:blip r:embed="rId2"/>
          <a:stretch>
            <a:fillRect/>
          </a:stretch>
        </p:blipFill>
        <p:spPr>
          <a:xfrm>
            <a:off x="0" y="1172875"/>
            <a:ext cx="9144000" cy="4941620"/>
          </a:xfrm>
          <a:prstGeom prst="rect">
            <a:avLst/>
          </a:prstGeom>
        </p:spPr>
      </p:pic>
      <p:sp>
        <p:nvSpPr>
          <p:cNvPr id="11" name="제목 1">
            <a:extLst>
              <a:ext uri="{FF2B5EF4-FFF2-40B4-BE49-F238E27FC236}">
                <a16:creationId xmlns:a16="http://schemas.microsoft.com/office/drawing/2014/main" id="{8DE731C2-19A5-4C99-A5E9-7C0116D31485}"/>
              </a:ext>
            </a:extLst>
          </p:cNvPr>
          <p:cNvSpPr>
            <a:spLocks noGrp="1"/>
          </p:cNvSpPr>
          <p:nvPr>
            <p:ph type="title"/>
          </p:nvPr>
        </p:nvSpPr>
        <p:spPr>
          <a:xfrm>
            <a:off x="685332" y="268659"/>
            <a:ext cx="7773338" cy="687767"/>
          </a:xfrm>
        </p:spPr>
        <p:txBody>
          <a:bodyPr>
            <a:normAutofit/>
          </a:bodyPr>
          <a:lstStyle/>
          <a:p>
            <a:r>
              <a:rPr lang="en-US" altLang="ko-KR" cap="none" dirty="0"/>
              <a:t>html</a:t>
            </a:r>
            <a:endParaRPr lang="ko-KR" altLang="en-US" dirty="0"/>
          </a:p>
        </p:txBody>
      </p:sp>
    </p:spTree>
    <p:extLst>
      <p:ext uri="{BB962C8B-B14F-4D97-AF65-F5344CB8AC3E}">
        <p14:creationId xmlns:p14="http://schemas.microsoft.com/office/powerpoint/2010/main" val="2105585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AA380C-BEB8-42F9-A6F6-2BA991A7F85E}"/>
              </a:ext>
            </a:extLst>
          </p:cNvPr>
          <p:cNvSpPr>
            <a:spLocks noGrp="1"/>
          </p:cNvSpPr>
          <p:nvPr>
            <p:ph type="sldNum" sz="quarter" idx="12"/>
          </p:nvPr>
        </p:nvSpPr>
        <p:spPr/>
        <p:txBody>
          <a:bodyPr/>
          <a:lstStyle/>
          <a:p>
            <a:fld id="{2B56D34F-D913-4ED9-813A-86A0DB00479F}" type="slidenum">
              <a:rPr lang="ko-KR" altLang="en-US" smtClean="0"/>
              <a:t>62</a:t>
            </a:fld>
            <a:endParaRPr lang="ko-KR" altLang="en-US"/>
          </a:p>
        </p:txBody>
      </p:sp>
      <p:sp>
        <p:nvSpPr>
          <p:cNvPr id="10" name="제목 1">
            <a:extLst>
              <a:ext uri="{FF2B5EF4-FFF2-40B4-BE49-F238E27FC236}">
                <a16:creationId xmlns:a16="http://schemas.microsoft.com/office/drawing/2014/main" id="{993EE62F-34FE-44FD-99AD-4CAF8F5B07F9}"/>
              </a:ext>
            </a:extLst>
          </p:cNvPr>
          <p:cNvSpPr>
            <a:spLocks noGrp="1"/>
          </p:cNvSpPr>
          <p:nvPr>
            <p:ph type="title"/>
          </p:nvPr>
        </p:nvSpPr>
        <p:spPr>
          <a:xfrm>
            <a:off x="685332" y="268659"/>
            <a:ext cx="7773338" cy="687767"/>
          </a:xfrm>
        </p:spPr>
        <p:txBody>
          <a:bodyPr>
            <a:normAutofit/>
          </a:bodyPr>
          <a:lstStyle/>
          <a:p>
            <a:r>
              <a:rPr lang="en-US" altLang="ko-KR" cap="none" dirty="0"/>
              <a:t>pdf</a:t>
            </a:r>
            <a:endParaRPr lang="ko-KR" altLang="en-US" dirty="0"/>
          </a:p>
        </p:txBody>
      </p:sp>
      <p:pic>
        <p:nvPicPr>
          <p:cNvPr id="12" name="그림 11" descr="스크린샷이(가) 표시된 사진&#10;&#10;매우 높은 신뢰도로 생성된 설명">
            <a:extLst>
              <a:ext uri="{FF2B5EF4-FFF2-40B4-BE49-F238E27FC236}">
                <a16:creationId xmlns:a16="http://schemas.microsoft.com/office/drawing/2014/main" id="{30291F2D-FB8A-4A58-AC93-2870ED39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584"/>
            <a:ext cx="9144000" cy="5173376"/>
          </a:xfrm>
          <a:prstGeom prst="rect">
            <a:avLst/>
          </a:prstGeom>
        </p:spPr>
      </p:pic>
    </p:spTree>
    <p:extLst>
      <p:ext uri="{BB962C8B-B14F-4D97-AF65-F5344CB8AC3E}">
        <p14:creationId xmlns:p14="http://schemas.microsoft.com/office/powerpoint/2010/main" val="32075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AA380C-BEB8-42F9-A6F6-2BA991A7F85E}"/>
              </a:ext>
            </a:extLst>
          </p:cNvPr>
          <p:cNvSpPr>
            <a:spLocks noGrp="1"/>
          </p:cNvSpPr>
          <p:nvPr>
            <p:ph type="sldNum" sz="quarter" idx="12"/>
          </p:nvPr>
        </p:nvSpPr>
        <p:spPr/>
        <p:txBody>
          <a:bodyPr/>
          <a:lstStyle/>
          <a:p>
            <a:fld id="{2B56D34F-D913-4ED9-813A-86A0DB00479F}" type="slidenum">
              <a:rPr lang="ko-KR" altLang="en-US" smtClean="0"/>
              <a:t>63</a:t>
            </a:fld>
            <a:endParaRPr lang="ko-KR" altLang="en-US"/>
          </a:p>
        </p:txBody>
      </p:sp>
      <p:sp>
        <p:nvSpPr>
          <p:cNvPr id="10" name="제목 1">
            <a:extLst>
              <a:ext uri="{FF2B5EF4-FFF2-40B4-BE49-F238E27FC236}">
                <a16:creationId xmlns:a16="http://schemas.microsoft.com/office/drawing/2014/main" id="{993EE62F-34FE-44FD-99AD-4CAF8F5B07F9}"/>
              </a:ext>
            </a:extLst>
          </p:cNvPr>
          <p:cNvSpPr>
            <a:spLocks noGrp="1"/>
          </p:cNvSpPr>
          <p:nvPr>
            <p:ph type="title"/>
          </p:nvPr>
        </p:nvSpPr>
        <p:spPr>
          <a:xfrm>
            <a:off x="685332" y="268659"/>
            <a:ext cx="7773338" cy="687767"/>
          </a:xfrm>
        </p:spPr>
        <p:txBody>
          <a:bodyPr>
            <a:normAutofit/>
          </a:bodyPr>
          <a:lstStyle/>
          <a:p>
            <a:r>
              <a:rPr lang="en-US" altLang="ko-KR" cap="none" dirty="0" err="1"/>
              <a:t>docx</a:t>
            </a:r>
            <a:endParaRPr lang="ko-KR" altLang="en-US" dirty="0"/>
          </a:p>
        </p:txBody>
      </p:sp>
      <p:pic>
        <p:nvPicPr>
          <p:cNvPr id="2" name="그림 1">
            <a:extLst>
              <a:ext uri="{FF2B5EF4-FFF2-40B4-BE49-F238E27FC236}">
                <a16:creationId xmlns:a16="http://schemas.microsoft.com/office/drawing/2014/main" id="{C7CCB7BD-2742-4C97-98E6-237023EFE3FD}"/>
              </a:ext>
            </a:extLst>
          </p:cNvPr>
          <p:cNvPicPr>
            <a:picLocks noChangeAspect="1"/>
          </p:cNvPicPr>
          <p:nvPr/>
        </p:nvPicPr>
        <p:blipFill>
          <a:blip r:embed="rId2"/>
          <a:stretch>
            <a:fillRect/>
          </a:stretch>
        </p:blipFill>
        <p:spPr>
          <a:xfrm>
            <a:off x="0" y="1463097"/>
            <a:ext cx="9144000" cy="4887761"/>
          </a:xfrm>
          <a:prstGeom prst="rect">
            <a:avLst/>
          </a:prstGeom>
        </p:spPr>
      </p:pic>
    </p:spTree>
    <p:extLst>
      <p:ext uri="{BB962C8B-B14F-4D97-AF65-F5344CB8AC3E}">
        <p14:creationId xmlns:p14="http://schemas.microsoft.com/office/powerpoint/2010/main" val="2351081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BAA380C-BEB8-42F9-A6F6-2BA991A7F85E}"/>
              </a:ext>
            </a:extLst>
          </p:cNvPr>
          <p:cNvSpPr>
            <a:spLocks noGrp="1"/>
          </p:cNvSpPr>
          <p:nvPr>
            <p:ph type="sldNum" sz="quarter" idx="12"/>
          </p:nvPr>
        </p:nvSpPr>
        <p:spPr/>
        <p:txBody>
          <a:bodyPr/>
          <a:lstStyle/>
          <a:p>
            <a:fld id="{2B56D34F-D913-4ED9-813A-86A0DB00479F}" type="slidenum">
              <a:rPr lang="ko-KR" altLang="en-US" smtClean="0"/>
              <a:t>64</a:t>
            </a:fld>
            <a:endParaRPr lang="ko-KR" altLang="en-US"/>
          </a:p>
        </p:txBody>
      </p:sp>
      <p:sp>
        <p:nvSpPr>
          <p:cNvPr id="10" name="제목 1">
            <a:extLst>
              <a:ext uri="{FF2B5EF4-FFF2-40B4-BE49-F238E27FC236}">
                <a16:creationId xmlns:a16="http://schemas.microsoft.com/office/drawing/2014/main" id="{993EE62F-34FE-44FD-99AD-4CAF8F5B07F9}"/>
              </a:ext>
            </a:extLst>
          </p:cNvPr>
          <p:cNvSpPr>
            <a:spLocks noGrp="1"/>
          </p:cNvSpPr>
          <p:nvPr>
            <p:ph type="title"/>
          </p:nvPr>
        </p:nvSpPr>
        <p:spPr>
          <a:xfrm>
            <a:off x="685332" y="268659"/>
            <a:ext cx="7773338" cy="687767"/>
          </a:xfrm>
        </p:spPr>
        <p:txBody>
          <a:bodyPr>
            <a:normAutofit/>
          </a:bodyPr>
          <a:lstStyle/>
          <a:p>
            <a:r>
              <a:rPr lang="en-US" altLang="ko-KR" cap="none" dirty="0" err="1"/>
              <a:t>ioslides</a:t>
            </a:r>
            <a:endParaRPr lang="ko-KR" altLang="en-US" dirty="0"/>
          </a:p>
        </p:txBody>
      </p:sp>
      <p:pic>
        <p:nvPicPr>
          <p:cNvPr id="2" name="그림 1">
            <a:extLst>
              <a:ext uri="{FF2B5EF4-FFF2-40B4-BE49-F238E27FC236}">
                <a16:creationId xmlns:a16="http://schemas.microsoft.com/office/drawing/2014/main" id="{98E0D6C9-55DC-4C35-87CC-C27E0002DD9F}"/>
              </a:ext>
            </a:extLst>
          </p:cNvPr>
          <p:cNvPicPr>
            <a:picLocks noChangeAspect="1"/>
          </p:cNvPicPr>
          <p:nvPr/>
        </p:nvPicPr>
        <p:blipFill>
          <a:blip r:embed="rId2"/>
          <a:stretch>
            <a:fillRect/>
          </a:stretch>
        </p:blipFill>
        <p:spPr>
          <a:xfrm>
            <a:off x="2793640" y="956426"/>
            <a:ext cx="3425541" cy="3519237"/>
          </a:xfrm>
          <a:prstGeom prst="rect">
            <a:avLst/>
          </a:prstGeom>
        </p:spPr>
      </p:pic>
      <p:pic>
        <p:nvPicPr>
          <p:cNvPr id="3" name="그림 2">
            <a:extLst>
              <a:ext uri="{FF2B5EF4-FFF2-40B4-BE49-F238E27FC236}">
                <a16:creationId xmlns:a16="http://schemas.microsoft.com/office/drawing/2014/main" id="{7D3E463B-5CBA-45CB-A763-180B1BB7F21E}"/>
              </a:ext>
            </a:extLst>
          </p:cNvPr>
          <p:cNvPicPr>
            <a:picLocks noChangeAspect="1"/>
          </p:cNvPicPr>
          <p:nvPr/>
        </p:nvPicPr>
        <p:blipFill>
          <a:blip r:embed="rId3"/>
          <a:stretch>
            <a:fillRect/>
          </a:stretch>
        </p:blipFill>
        <p:spPr>
          <a:xfrm>
            <a:off x="60607" y="4606651"/>
            <a:ext cx="2103945" cy="1641750"/>
          </a:xfrm>
          <a:prstGeom prst="rect">
            <a:avLst/>
          </a:prstGeom>
        </p:spPr>
      </p:pic>
      <p:pic>
        <p:nvPicPr>
          <p:cNvPr id="5" name="그림 4">
            <a:extLst>
              <a:ext uri="{FF2B5EF4-FFF2-40B4-BE49-F238E27FC236}">
                <a16:creationId xmlns:a16="http://schemas.microsoft.com/office/drawing/2014/main" id="{0151B48A-52C9-4A36-BD7C-4FBA0560C62C}"/>
              </a:ext>
            </a:extLst>
          </p:cNvPr>
          <p:cNvPicPr>
            <a:picLocks noChangeAspect="1"/>
          </p:cNvPicPr>
          <p:nvPr/>
        </p:nvPicPr>
        <p:blipFill>
          <a:blip r:embed="rId4"/>
          <a:stretch>
            <a:fillRect/>
          </a:stretch>
        </p:blipFill>
        <p:spPr>
          <a:xfrm>
            <a:off x="1734575" y="5163430"/>
            <a:ext cx="2118130" cy="1641750"/>
          </a:xfrm>
          <a:prstGeom prst="rect">
            <a:avLst/>
          </a:prstGeom>
        </p:spPr>
      </p:pic>
      <p:pic>
        <p:nvPicPr>
          <p:cNvPr id="6" name="그림 5">
            <a:extLst>
              <a:ext uri="{FF2B5EF4-FFF2-40B4-BE49-F238E27FC236}">
                <a16:creationId xmlns:a16="http://schemas.microsoft.com/office/drawing/2014/main" id="{6CDDADA4-8C8E-4753-A1A2-51736B094BE1}"/>
              </a:ext>
            </a:extLst>
          </p:cNvPr>
          <p:cNvPicPr>
            <a:picLocks noChangeAspect="1"/>
          </p:cNvPicPr>
          <p:nvPr/>
        </p:nvPicPr>
        <p:blipFill>
          <a:blip r:embed="rId5"/>
          <a:stretch>
            <a:fillRect/>
          </a:stretch>
        </p:blipFill>
        <p:spPr>
          <a:xfrm>
            <a:off x="3450998" y="4606651"/>
            <a:ext cx="2110823" cy="1641750"/>
          </a:xfrm>
          <a:prstGeom prst="rect">
            <a:avLst/>
          </a:prstGeom>
        </p:spPr>
      </p:pic>
      <p:pic>
        <p:nvPicPr>
          <p:cNvPr id="7" name="그림 6">
            <a:extLst>
              <a:ext uri="{FF2B5EF4-FFF2-40B4-BE49-F238E27FC236}">
                <a16:creationId xmlns:a16="http://schemas.microsoft.com/office/drawing/2014/main" id="{2B9CE2CB-6555-408B-8C95-6E45C0A6979E}"/>
              </a:ext>
            </a:extLst>
          </p:cNvPr>
          <p:cNvPicPr>
            <a:picLocks noChangeAspect="1"/>
          </p:cNvPicPr>
          <p:nvPr/>
        </p:nvPicPr>
        <p:blipFill>
          <a:blip r:embed="rId6"/>
          <a:stretch>
            <a:fillRect/>
          </a:stretch>
        </p:blipFill>
        <p:spPr>
          <a:xfrm>
            <a:off x="5291297" y="5163430"/>
            <a:ext cx="2110365" cy="1641750"/>
          </a:xfrm>
          <a:prstGeom prst="rect">
            <a:avLst/>
          </a:prstGeom>
        </p:spPr>
      </p:pic>
      <p:pic>
        <p:nvPicPr>
          <p:cNvPr id="8" name="그림 7">
            <a:extLst>
              <a:ext uri="{FF2B5EF4-FFF2-40B4-BE49-F238E27FC236}">
                <a16:creationId xmlns:a16="http://schemas.microsoft.com/office/drawing/2014/main" id="{6637A10F-25E6-4AEC-8C09-1648D5C202D0}"/>
              </a:ext>
            </a:extLst>
          </p:cNvPr>
          <p:cNvPicPr>
            <a:picLocks noChangeAspect="1"/>
          </p:cNvPicPr>
          <p:nvPr/>
        </p:nvPicPr>
        <p:blipFill>
          <a:blip r:embed="rId7"/>
          <a:stretch>
            <a:fillRect/>
          </a:stretch>
        </p:blipFill>
        <p:spPr>
          <a:xfrm>
            <a:off x="6965263" y="4606651"/>
            <a:ext cx="2118130" cy="1641750"/>
          </a:xfrm>
          <a:prstGeom prst="rect">
            <a:avLst/>
          </a:prstGeom>
        </p:spPr>
      </p:pic>
    </p:spTree>
    <p:extLst>
      <p:ext uri="{BB962C8B-B14F-4D97-AF65-F5344CB8AC3E}">
        <p14:creationId xmlns:p14="http://schemas.microsoft.com/office/powerpoint/2010/main" val="2389821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167F4B01-7A49-4FBF-B045-18B9878DF88C}"/>
              </a:ext>
            </a:extLst>
          </p:cNvPr>
          <p:cNvPicPr>
            <a:picLocks noChangeAspect="1"/>
          </p:cNvPicPr>
          <p:nvPr/>
        </p:nvPicPr>
        <p:blipFill>
          <a:blip r:embed="rId2"/>
          <a:stretch>
            <a:fillRect/>
          </a:stretch>
        </p:blipFill>
        <p:spPr>
          <a:xfrm>
            <a:off x="20781" y="4606651"/>
            <a:ext cx="2292439" cy="1516963"/>
          </a:xfrm>
          <a:prstGeom prst="rect">
            <a:avLst/>
          </a:prstGeom>
        </p:spPr>
      </p:pic>
      <p:sp>
        <p:nvSpPr>
          <p:cNvPr id="4" name="슬라이드 번호 개체 틀 3">
            <a:extLst>
              <a:ext uri="{FF2B5EF4-FFF2-40B4-BE49-F238E27FC236}">
                <a16:creationId xmlns:a16="http://schemas.microsoft.com/office/drawing/2014/main" id="{ABAA380C-BEB8-42F9-A6F6-2BA991A7F85E}"/>
              </a:ext>
            </a:extLst>
          </p:cNvPr>
          <p:cNvSpPr>
            <a:spLocks noGrp="1"/>
          </p:cNvSpPr>
          <p:nvPr>
            <p:ph type="sldNum" sz="quarter" idx="12"/>
          </p:nvPr>
        </p:nvSpPr>
        <p:spPr/>
        <p:txBody>
          <a:bodyPr/>
          <a:lstStyle/>
          <a:p>
            <a:fld id="{2B56D34F-D913-4ED9-813A-86A0DB00479F}" type="slidenum">
              <a:rPr lang="ko-KR" altLang="en-US" smtClean="0"/>
              <a:t>65</a:t>
            </a:fld>
            <a:endParaRPr lang="ko-KR" altLang="en-US"/>
          </a:p>
        </p:txBody>
      </p:sp>
      <p:sp>
        <p:nvSpPr>
          <p:cNvPr id="10" name="제목 1">
            <a:extLst>
              <a:ext uri="{FF2B5EF4-FFF2-40B4-BE49-F238E27FC236}">
                <a16:creationId xmlns:a16="http://schemas.microsoft.com/office/drawing/2014/main" id="{993EE62F-34FE-44FD-99AD-4CAF8F5B07F9}"/>
              </a:ext>
            </a:extLst>
          </p:cNvPr>
          <p:cNvSpPr>
            <a:spLocks noGrp="1"/>
          </p:cNvSpPr>
          <p:nvPr>
            <p:ph type="title"/>
          </p:nvPr>
        </p:nvSpPr>
        <p:spPr>
          <a:xfrm>
            <a:off x="685332" y="268659"/>
            <a:ext cx="7773338" cy="687767"/>
          </a:xfrm>
        </p:spPr>
        <p:txBody>
          <a:bodyPr>
            <a:normAutofit/>
          </a:bodyPr>
          <a:lstStyle/>
          <a:p>
            <a:r>
              <a:rPr lang="en-US" altLang="ko-KR" cap="none" dirty="0" err="1"/>
              <a:t>slidy</a:t>
            </a:r>
            <a:endParaRPr lang="ko-KR" altLang="en-US" dirty="0"/>
          </a:p>
        </p:txBody>
      </p:sp>
      <p:pic>
        <p:nvPicPr>
          <p:cNvPr id="14" name="그림 13">
            <a:extLst>
              <a:ext uri="{FF2B5EF4-FFF2-40B4-BE49-F238E27FC236}">
                <a16:creationId xmlns:a16="http://schemas.microsoft.com/office/drawing/2014/main" id="{7EADAEEE-1D2E-4201-8490-BEE03218118A}"/>
              </a:ext>
            </a:extLst>
          </p:cNvPr>
          <p:cNvPicPr>
            <a:picLocks noChangeAspect="1"/>
          </p:cNvPicPr>
          <p:nvPr/>
        </p:nvPicPr>
        <p:blipFill>
          <a:blip r:embed="rId3"/>
          <a:stretch>
            <a:fillRect/>
          </a:stretch>
        </p:blipFill>
        <p:spPr>
          <a:xfrm>
            <a:off x="3423429" y="4606651"/>
            <a:ext cx="2297142" cy="1375586"/>
          </a:xfrm>
          <a:prstGeom prst="rect">
            <a:avLst/>
          </a:prstGeom>
          <a:ln>
            <a:solidFill>
              <a:schemeClr val="tx1"/>
            </a:solidFill>
          </a:ln>
        </p:spPr>
      </p:pic>
      <p:pic>
        <p:nvPicPr>
          <p:cNvPr id="12" name="그림 11">
            <a:extLst>
              <a:ext uri="{FF2B5EF4-FFF2-40B4-BE49-F238E27FC236}">
                <a16:creationId xmlns:a16="http://schemas.microsoft.com/office/drawing/2014/main" id="{32C086FA-6D6C-4E59-ABF2-647116FCD298}"/>
              </a:ext>
            </a:extLst>
          </p:cNvPr>
          <p:cNvPicPr>
            <a:picLocks noChangeAspect="1"/>
          </p:cNvPicPr>
          <p:nvPr/>
        </p:nvPicPr>
        <p:blipFill>
          <a:blip r:embed="rId4"/>
          <a:stretch>
            <a:fillRect/>
          </a:stretch>
        </p:blipFill>
        <p:spPr>
          <a:xfrm>
            <a:off x="1469294" y="5250789"/>
            <a:ext cx="2648691" cy="1602390"/>
          </a:xfrm>
          <a:prstGeom prst="rect">
            <a:avLst/>
          </a:prstGeom>
          <a:ln>
            <a:solidFill>
              <a:schemeClr val="tx1"/>
            </a:solidFill>
          </a:ln>
        </p:spPr>
      </p:pic>
      <p:pic>
        <p:nvPicPr>
          <p:cNvPr id="15" name="그림 14">
            <a:extLst>
              <a:ext uri="{FF2B5EF4-FFF2-40B4-BE49-F238E27FC236}">
                <a16:creationId xmlns:a16="http://schemas.microsoft.com/office/drawing/2014/main" id="{71D83DA3-29E9-48B3-89CD-7A09A830BD74}"/>
              </a:ext>
            </a:extLst>
          </p:cNvPr>
          <p:cNvPicPr>
            <a:picLocks noChangeAspect="1"/>
          </p:cNvPicPr>
          <p:nvPr/>
        </p:nvPicPr>
        <p:blipFill>
          <a:blip r:embed="rId5"/>
          <a:stretch>
            <a:fillRect/>
          </a:stretch>
        </p:blipFill>
        <p:spPr>
          <a:xfrm>
            <a:off x="5051443" y="5340421"/>
            <a:ext cx="2407901" cy="1502409"/>
          </a:xfrm>
          <a:prstGeom prst="rect">
            <a:avLst/>
          </a:prstGeom>
          <a:ln>
            <a:solidFill>
              <a:schemeClr val="tx1"/>
            </a:solidFill>
          </a:ln>
        </p:spPr>
      </p:pic>
      <p:pic>
        <p:nvPicPr>
          <p:cNvPr id="16" name="그림 15">
            <a:extLst>
              <a:ext uri="{FF2B5EF4-FFF2-40B4-BE49-F238E27FC236}">
                <a16:creationId xmlns:a16="http://schemas.microsoft.com/office/drawing/2014/main" id="{238CD953-84BE-4698-930B-64AAAFAA3417}"/>
              </a:ext>
            </a:extLst>
          </p:cNvPr>
          <p:cNvPicPr>
            <a:picLocks noChangeAspect="1"/>
          </p:cNvPicPr>
          <p:nvPr/>
        </p:nvPicPr>
        <p:blipFill>
          <a:blip r:embed="rId6"/>
          <a:stretch>
            <a:fillRect/>
          </a:stretch>
        </p:blipFill>
        <p:spPr>
          <a:xfrm>
            <a:off x="6830780" y="4606651"/>
            <a:ext cx="2292440" cy="1641750"/>
          </a:xfrm>
          <a:prstGeom prst="rect">
            <a:avLst/>
          </a:prstGeom>
          <a:ln>
            <a:solidFill>
              <a:schemeClr val="tx1"/>
            </a:solidFill>
          </a:ln>
        </p:spPr>
      </p:pic>
      <p:pic>
        <p:nvPicPr>
          <p:cNvPr id="17" name="그림 16">
            <a:extLst>
              <a:ext uri="{FF2B5EF4-FFF2-40B4-BE49-F238E27FC236}">
                <a16:creationId xmlns:a16="http://schemas.microsoft.com/office/drawing/2014/main" id="{1084772F-6952-48E2-AD35-84EC824A4A70}"/>
              </a:ext>
            </a:extLst>
          </p:cNvPr>
          <p:cNvPicPr>
            <a:picLocks noChangeAspect="1"/>
          </p:cNvPicPr>
          <p:nvPr/>
        </p:nvPicPr>
        <p:blipFill>
          <a:blip r:embed="rId7"/>
          <a:stretch>
            <a:fillRect/>
          </a:stretch>
        </p:blipFill>
        <p:spPr>
          <a:xfrm>
            <a:off x="2855481" y="955871"/>
            <a:ext cx="3433037" cy="3519237"/>
          </a:xfrm>
          <a:prstGeom prst="rect">
            <a:avLst/>
          </a:prstGeom>
        </p:spPr>
      </p:pic>
    </p:spTree>
    <p:extLst>
      <p:ext uri="{BB962C8B-B14F-4D97-AF65-F5344CB8AC3E}">
        <p14:creationId xmlns:p14="http://schemas.microsoft.com/office/powerpoint/2010/main" val="2050809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9934853-9CF3-43CE-B207-B551395E7897}"/>
              </a:ext>
            </a:extLst>
          </p:cNvPr>
          <p:cNvSpPr>
            <a:spLocks noGrp="1"/>
          </p:cNvSpPr>
          <p:nvPr>
            <p:ph type="sldNum" sz="quarter" idx="12"/>
          </p:nvPr>
        </p:nvSpPr>
        <p:spPr/>
        <p:txBody>
          <a:bodyPr/>
          <a:lstStyle/>
          <a:p>
            <a:fld id="{2B56D34F-D913-4ED9-813A-86A0DB00479F}" type="slidenum">
              <a:rPr lang="ko-KR" altLang="en-US" smtClean="0"/>
              <a:t>66</a:t>
            </a:fld>
            <a:endParaRPr lang="ko-KR" altLang="en-US"/>
          </a:p>
        </p:txBody>
      </p:sp>
      <p:pic>
        <p:nvPicPr>
          <p:cNvPr id="5" name="그림 4">
            <a:extLst>
              <a:ext uri="{FF2B5EF4-FFF2-40B4-BE49-F238E27FC236}">
                <a16:creationId xmlns:a16="http://schemas.microsoft.com/office/drawing/2014/main" id="{8E02E93E-D46E-4597-97F8-93116775AD97}"/>
              </a:ext>
            </a:extLst>
          </p:cNvPr>
          <p:cNvPicPr>
            <a:picLocks noChangeAspect="1"/>
          </p:cNvPicPr>
          <p:nvPr/>
        </p:nvPicPr>
        <p:blipFill>
          <a:blip r:embed="rId2"/>
          <a:stretch>
            <a:fillRect/>
          </a:stretch>
        </p:blipFill>
        <p:spPr>
          <a:xfrm>
            <a:off x="27149" y="1126901"/>
            <a:ext cx="9071775" cy="5705578"/>
          </a:xfrm>
          <a:prstGeom prst="rect">
            <a:avLst/>
          </a:prstGeom>
        </p:spPr>
      </p:pic>
      <p:sp>
        <p:nvSpPr>
          <p:cNvPr id="6" name="제목 1">
            <a:extLst>
              <a:ext uri="{FF2B5EF4-FFF2-40B4-BE49-F238E27FC236}">
                <a16:creationId xmlns:a16="http://schemas.microsoft.com/office/drawing/2014/main" id="{A6AB9186-DD53-4888-B37E-64DBAFA99C76}"/>
              </a:ext>
            </a:extLst>
          </p:cNvPr>
          <p:cNvSpPr txBox="1">
            <a:spLocks/>
          </p:cNvSpPr>
          <p:nvPr/>
        </p:nvSpPr>
        <p:spPr>
          <a:xfrm>
            <a:off x="685332" y="268659"/>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beamer (pdf)</a:t>
            </a:r>
            <a:endParaRPr lang="ko-KR" altLang="en-US" dirty="0"/>
          </a:p>
        </p:txBody>
      </p:sp>
    </p:spTree>
    <p:extLst>
      <p:ext uri="{BB962C8B-B14F-4D97-AF65-F5344CB8AC3E}">
        <p14:creationId xmlns:p14="http://schemas.microsoft.com/office/powerpoint/2010/main" val="39567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9934853-9CF3-43CE-B207-B551395E7897}"/>
              </a:ext>
            </a:extLst>
          </p:cNvPr>
          <p:cNvSpPr>
            <a:spLocks noGrp="1"/>
          </p:cNvSpPr>
          <p:nvPr>
            <p:ph type="sldNum" sz="quarter" idx="12"/>
          </p:nvPr>
        </p:nvSpPr>
        <p:spPr/>
        <p:txBody>
          <a:bodyPr/>
          <a:lstStyle/>
          <a:p>
            <a:fld id="{2B56D34F-D913-4ED9-813A-86A0DB00479F}" type="slidenum">
              <a:rPr lang="ko-KR" altLang="en-US" smtClean="0"/>
              <a:t>67</a:t>
            </a:fld>
            <a:endParaRPr lang="ko-KR" altLang="en-US"/>
          </a:p>
        </p:txBody>
      </p:sp>
      <p:sp>
        <p:nvSpPr>
          <p:cNvPr id="6" name="제목 1">
            <a:extLst>
              <a:ext uri="{FF2B5EF4-FFF2-40B4-BE49-F238E27FC236}">
                <a16:creationId xmlns:a16="http://schemas.microsoft.com/office/drawing/2014/main" id="{A6AB9186-DD53-4888-B37E-64DBAFA99C76}"/>
              </a:ext>
            </a:extLst>
          </p:cNvPr>
          <p:cNvSpPr txBox="1">
            <a:spLocks/>
          </p:cNvSpPr>
          <p:nvPr/>
        </p:nvSpPr>
        <p:spPr>
          <a:xfrm>
            <a:off x="685332" y="268659"/>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Example – 1</a:t>
            </a:r>
            <a:r>
              <a:rPr lang="ko-KR" altLang="en-US" cap="none" dirty="0"/>
              <a:t>주차 숙제</a:t>
            </a:r>
            <a:r>
              <a:rPr lang="en-US" altLang="ko-KR" cap="none" dirty="0"/>
              <a:t>!</a:t>
            </a:r>
            <a:endParaRPr lang="ko-KR" altLang="en-US" dirty="0"/>
          </a:p>
        </p:txBody>
      </p:sp>
      <p:pic>
        <p:nvPicPr>
          <p:cNvPr id="2" name="그림 1">
            <a:extLst>
              <a:ext uri="{FF2B5EF4-FFF2-40B4-BE49-F238E27FC236}">
                <a16:creationId xmlns:a16="http://schemas.microsoft.com/office/drawing/2014/main" id="{A030497E-3C0D-4D9C-AE4C-6CC2E1FC8D96}"/>
              </a:ext>
            </a:extLst>
          </p:cNvPr>
          <p:cNvPicPr>
            <a:picLocks noChangeAspect="1"/>
          </p:cNvPicPr>
          <p:nvPr/>
        </p:nvPicPr>
        <p:blipFill>
          <a:blip r:embed="rId2"/>
          <a:stretch>
            <a:fillRect/>
          </a:stretch>
        </p:blipFill>
        <p:spPr>
          <a:xfrm>
            <a:off x="45268" y="1457558"/>
            <a:ext cx="9053465" cy="5355066"/>
          </a:xfrm>
          <a:prstGeom prst="rect">
            <a:avLst/>
          </a:prstGeom>
        </p:spPr>
      </p:pic>
    </p:spTree>
    <p:extLst>
      <p:ext uri="{BB962C8B-B14F-4D97-AF65-F5344CB8AC3E}">
        <p14:creationId xmlns:p14="http://schemas.microsoft.com/office/powerpoint/2010/main" val="2096635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9934853-9CF3-43CE-B207-B551395E7897}"/>
              </a:ext>
            </a:extLst>
          </p:cNvPr>
          <p:cNvSpPr>
            <a:spLocks noGrp="1"/>
          </p:cNvSpPr>
          <p:nvPr>
            <p:ph type="sldNum" sz="quarter" idx="12"/>
          </p:nvPr>
        </p:nvSpPr>
        <p:spPr/>
        <p:txBody>
          <a:bodyPr/>
          <a:lstStyle/>
          <a:p>
            <a:fld id="{2B56D34F-D913-4ED9-813A-86A0DB00479F}" type="slidenum">
              <a:rPr lang="ko-KR" altLang="en-US" smtClean="0"/>
              <a:t>68</a:t>
            </a:fld>
            <a:endParaRPr lang="ko-KR" altLang="en-US"/>
          </a:p>
        </p:txBody>
      </p:sp>
      <p:sp>
        <p:nvSpPr>
          <p:cNvPr id="6" name="제목 1">
            <a:extLst>
              <a:ext uri="{FF2B5EF4-FFF2-40B4-BE49-F238E27FC236}">
                <a16:creationId xmlns:a16="http://schemas.microsoft.com/office/drawing/2014/main" id="{A6AB9186-DD53-4888-B37E-64DBAFA99C76}"/>
              </a:ext>
            </a:extLst>
          </p:cNvPr>
          <p:cNvSpPr txBox="1">
            <a:spLocks/>
          </p:cNvSpPr>
          <p:nvPr/>
        </p:nvSpPr>
        <p:spPr>
          <a:xfrm>
            <a:off x="685332" y="268659"/>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Example – 1</a:t>
            </a:r>
            <a:r>
              <a:rPr lang="ko-KR" altLang="en-US" cap="none" dirty="0"/>
              <a:t>주차 숙제</a:t>
            </a:r>
            <a:r>
              <a:rPr lang="en-US" altLang="ko-KR" cap="none" dirty="0"/>
              <a:t>!</a:t>
            </a:r>
            <a:endParaRPr lang="ko-KR" altLang="en-US" dirty="0"/>
          </a:p>
        </p:txBody>
      </p:sp>
      <p:pic>
        <p:nvPicPr>
          <p:cNvPr id="3" name="그림 2">
            <a:extLst>
              <a:ext uri="{FF2B5EF4-FFF2-40B4-BE49-F238E27FC236}">
                <a16:creationId xmlns:a16="http://schemas.microsoft.com/office/drawing/2014/main" id="{7BE75CCF-8C96-4BBD-8EAF-2FE21BCE05BE}"/>
              </a:ext>
            </a:extLst>
          </p:cNvPr>
          <p:cNvPicPr>
            <a:picLocks noChangeAspect="1"/>
          </p:cNvPicPr>
          <p:nvPr/>
        </p:nvPicPr>
        <p:blipFill>
          <a:blip r:embed="rId2"/>
          <a:stretch>
            <a:fillRect/>
          </a:stretch>
        </p:blipFill>
        <p:spPr>
          <a:xfrm>
            <a:off x="812816" y="1720414"/>
            <a:ext cx="7518366" cy="2489901"/>
          </a:xfrm>
          <a:prstGeom prst="rect">
            <a:avLst/>
          </a:prstGeom>
        </p:spPr>
      </p:pic>
      <p:pic>
        <p:nvPicPr>
          <p:cNvPr id="5" name="그림 4">
            <a:extLst>
              <a:ext uri="{FF2B5EF4-FFF2-40B4-BE49-F238E27FC236}">
                <a16:creationId xmlns:a16="http://schemas.microsoft.com/office/drawing/2014/main" id="{1A8E5E03-B168-4737-99CA-292B8498803A}"/>
              </a:ext>
            </a:extLst>
          </p:cNvPr>
          <p:cNvPicPr>
            <a:picLocks noChangeAspect="1"/>
          </p:cNvPicPr>
          <p:nvPr/>
        </p:nvPicPr>
        <p:blipFill>
          <a:blip r:embed="rId3"/>
          <a:stretch>
            <a:fillRect/>
          </a:stretch>
        </p:blipFill>
        <p:spPr>
          <a:xfrm>
            <a:off x="793487" y="4435864"/>
            <a:ext cx="7557025" cy="1978699"/>
          </a:xfrm>
          <a:prstGeom prst="rect">
            <a:avLst/>
          </a:prstGeom>
        </p:spPr>
      </p:pic>
    </p:spTree>
    <p:extLst>
      <p:ext uri="{BB962C8B-B14F-4D97-AF65-F5344CB8AC3E}">
        <p14:creationId xmlns:p14="http://schemas.microsoft.com/office/powerpoint/2010/main" val="3385048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9934853-9CF3-43CE-B207-B551395E7897}"/>
              </a:ext>
            </a:extLst>
          </p:cNvPr>
          <p:cNvSpPr>
            <a:spLocks noGrp="1"/>
          </p:cNvSpPr>
          <p:nvPr>
            <p:ph type="sldNum" sz="quarter" idx="12"/>
          </p:nvPr>
        </p:nvSpPr>
        <p:spPr/>
        <p:txBody>
          <a:bodyPr/>
          <a:lstStyle/>
          <a:p>
            <a:fld id="{2B56D34F-D913-4ED9-813A-86A0DB00479F}" type="slidenum">
              <a:rPr lang="ko-KR" altLang="en-US" smtClean="0"/>
              <a:t>69</a:t>
            </a:fld>
            <a:endParaRPr lang="ko-KR" altLang="en-US"/>
          </a:p>
        </p:txBody>
      </p:sp>
      <p:sp>
        <p:nvSpPr>
          <p:cNvPr id="6" name="제목 1">
            <a:extLst>
              <a:ext uri="{FF2B5EF4-FFF2-40B4-BE49-F238E27FC236}">
                <a16:creationId xmlns:a16="http://schemas.microsoft.com/office/drawing/2014/main" id="{A6AB9186-DD53-4888-B37E-64DBAFA99C76}"/>
              </a:ext>
            </a:extLst>
          </p:cNvPr>
          <p:cNvSpPr txBox="1">
            <a:spLocks/>
          </p:cNvSpPr>
          <p:nvPr/>
        </p:nvSpPr>
        <p:spPr>
          <a:xfrm>
            <a:off x="685332" y="268659"/>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endParaRPr lang="ko-KR" altLang="en-US" dirty="0"/>
          </a:p>
        </p:txBody>
      </p:sp>
      <p:pic>
        <p:nvPicPr>
          <p:cNvPr id="2" name="그림 1">
            <a:extLst>
              <a:ext uri="{FF2B5EF4-FFF2-40B4-BE49-F238E27FC236}">
                <a16:creationId xmlns:a16="http://schemas.microsoft.com/office/drawing/2014/main" id="{847FA322-73F2-4182-84C4-C212C4CCB507}"/>
              </a:ext>
            </a:extLst>
          </p:cNvPr>
          <p:cNvPicPr>
            <a:picLocks noChangeAspect="1"/>
          </p:cNvPicPr>
          <p:nvPr/>
        </p:nvPicPr>
        <p:blipFill>
          <a:blip r:embed="rId2"/>
          <a:stretch>
            <a:fillRect/>
          </a:stretch>
        </p:blipFill>
        <p:spPr>
          <a:xfrm>
            <a:off x="26246" y="65777"/>
            <a:ext cx="9091508" cy="6726444"/>
          </a:xfrm>
          <a:prstGeom prst="rect">
            <a:avLst/>
          </a:prstGeom>
        </p:spPr>
      </p:pic>
    </p:spTree>
    <p:extLst>
      <p:ext uri="{BB962C8B-B14F-4D97-AF65-F5344CB8AC3E}">
        <p14:creationId xmlns:p14="http://schemas.microsoft.com/office/powerpoint/2010/main" val="1325627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normAutofit/>
          </a:bodyPr>
          <a:lstStyle/>
          <a:p>
            <a:r>
              <a:rPr lang="ko-KR" altLang="en-US" dirty="0"/>
              <a:t>데이터 파일 불러오기</a:t>
            </a:r>
            <a:r>
              <a:rPr lang="en-US" altLang="ko-KR" dirty="0"/>
              <a:t>/</a:t>
            </a:r>
            <a:r>
              <a:rPr lang="ko-KR" altLang="en-US" dirty="0"/>
              <a:t>저장하기</a:t>
            </a:r>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7</a:t>
            </a:fld>
            <a:endParaRPr lang="ko-KR" altLang="en-US"/>
          </a:p>
        </p:txBody>
      </p:sp>
      <p:pic>
        <p:nvPicPr>
          <p:cNvPr id="3" name="그림 2">
            <a:extLst>
              <a:ext uri="{FF2B5EF4-FFF2-40B4-BE49-F238E27FC236}">
                <a16:creationId xmlns:a16="http://schemas.microsoft.com/office/drawing/2014/main" id="{C9BD82A0-08F8-4A05-9BB0-B06AD542CC72}"/>
              </a:ext>
            </a:extLst>
          </p:cNvPr>
          <p:cNvPicPr>
            <a:picLocks noChangeAspect="1"/>
          </p:cNvPicPr>
          <p:nvPr/>
        </p:nvPicPr>
        <p:blipFill>
          <a:blip r:embed="rId2"/>
          <a:stretch>
            <a:fillRect/>
          </a:stretch>
        </p:blipFill>
        <p:spPr>
          <a:xfrm>
            <a:off x="1037515" y="1539357"/>
            <a:ext cx="7068967" cy="2125414"/>
          </a:xfrm>
          <a:prstGeom prst="rect">
            <a:avLst/>
          </a:prstGeom>
        </p:spPr>
      </p:pic>
      <p:pic>
        <p:nvPicPr>
          <p:cNvPr id="5" name="그림 4">
            <a:extLst>
              <a:ext uri="{FF2B5EF4-FFF2-40B4-BE49-F238E27FC236}">
                <a16:creationId xmlns:a16="http://schemas.microsoft.com/office/drawing/2014/main" id="{FE2DD297-1541-4B76-9DD6-B3F05D5419F8}"/>
              </a:ext>
            </a:extLst>
          </p:cNvPr>
          <p:cNvPicPr>
            <a:picLocks noChangeAspect="1"/>
          </p:cNvPicPr>
          <p:nvPr/>
        </p:nvPicPr>
        <p:blipFill>
          <a:blip r:embed="rId3"/>
          <a:stretch>
            <a:fillRect/>
          </a:stretch>
        </p:blipFill>
        <p:spPr>
          <a:xfrm>
            <a:off x="2035101" y="4090706"/>
            <a:ext cx="5073797" cy="1975132"/>
          </a:xfrm>
          <a:prstGeom prst="rect">
            <a:avLst/>
          </a:prstGeom>
        </p:spPr>
      </p:pic>
    </p:spTree>
    <p:extLst>
      <p:ext uri="{BB962C8B-B14F-4D97-AF65-F5344CB8AC3E}">
        <p14:creationId xmlns:p14="http://schemas.microsoft.com/office/powerpoint/2010/main" val="169203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3981BB-1818-4367-8D05-ECEE9643DA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C63B5CB-E5BE-4A29-AF6E-2761EBE7D0F1}"/>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8B7EC4CF-BE34-4836-974D-BD87B1C59644}"/>
              </a:ext>
            </a:extLst>
          </p:cNvPr>
          <p:cNvSpPr>
            <a:spLocks noGrp="1"/>
          </p:cNvSpPr>
          <p:nvPr>
            <p:ph type="sldNum" sz="quarter" idx="12"/>
          </p:nvPr>
        </p:nvSpPr>
        <p:spPr/>
        <p:txBody>
          <a:bodyPr/>
          <a:lstStyle/>
          <a:p>
            <a:fld id="{2B56D34F-D913-4ED9-813A-86A0DB00479F}" type="slidenum">
              <a:rPr lang="ko-KR" altLang="en-US" smtClean="0"/>
              <a:t>70</a:t>
            </a:fld>
            <a:endParaRPr lang="ko-KR" altLang="en-US"/>
          </a:p>
        </p:txBody>
      </p:sp>
      <p:pic>
        <p:nvPicPr>
          <p:cNvPr id="5" name="그림 4">
            <a:extLst>
              <a:ext uri="{FF2B5EF4-FFF2-40B4-BE49-F238E27FC236}">
                <a16:creationId xmlns:a16="http://schemas.microsoft.com/office/drawing/2014/main" id="{41145624-42F4-4685-B201-728E0FC8BFD8}"/>
              </a:ext>
            </a:extLst>
          </p:cNvPr>
          <p:cNvPicPr>
            <a:picLocks noChangeAspect="1"/>
          </p:cNvPicPr>
          <p:nvPr/>
        </p:nvPicPr>
        <p:blipFill>
          <a:blip r:embed="rId2"/>
          <a:stretch>
            <a:fillRect/>
          </a:stretch>
        </p:blipFill>
        <p:spPr>
          <a:xfrm>
            <a:off x="26246" y="35097"/>
            <a:ext cx="9091509" cy="6787807"/>
          </a:xfrm>
          <a:prstGeom prst="rect">
            <a:avLst/>
          </a:prstGeom>
        </p:spPr>
      </p:pic>
    </p:spTree>
    <p:extLst>
      <p:ext uri="{BB962C8B-B14F-4D97-AF65-F5344CB8AC3E}">
        <p14:creationId xmlns:p14="http://schemas.microsoft.com/office/powerpoint/2010/main" val="3360079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2F32B9-CA3F-411C-9AD5-4B837B8421C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FD0F44-098A-4C0A-944C-C43526954065}"/>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4E31A072-98CE-43A6-B6A4-CC2FE170BF5D}"/>
              </a:ext>
            </a:extLst>
          </p:cNvPr>
          <p:cNvSpPr>
            <a:spLocks noGrp="1"/>
          </p:cNvSpPr>
          <p:nvPr>
            <p:ph type="sldNum" sz="quarter" idx="12"/>
          </p:nvPr>
        </p:nvSpPr>
        <p:spPr/>
        <p:txBody>
          <a:bodyPr/>
          <a:lstStyle/>
          <a:p>
            <a:fld id="{2B56D34F-D913-4ED9-813A-86A0DB00479F}" type="slidenum">
              <a:rPr lang="ko-KR" altLang="en-US" smtClean="0"/>
              <a:t>71</a:t>
            </a:fld>
            <a:endParaRPr lang="ko-KR" altLang="en-US"/>
          </a:p>
        </p:txBody>
      </p:sp>
      <p:pic>
        <p:nvPicPr>
          <p:cNvPr id="5" name="그림 4">
            <a:extLst>
              <a:ext uri="{FF2B5EF4-FFF2-40B4-BE49-F238E27FC236}">
                <a16:creationId xmlns:a16="http://schemas.microsoft.com/office/drawing/2014/main" id="{75E23851-1353-4235-B2FF-B5AEACF5B80B}"/>
              </a:ext>
            </a:extLst>
          </p:cNvPr>
          <p:cNvPicPr>
            <a:picLocks noChangeAspect="1"/>
          </p:cNvPicPr>
          <p:nvPr/>
        </p:nvPicPr>
        <p:blipFill>
          <a:blip r:embed="rId2"/>
          <a:stretch>
            <a:fillRect/>
          </a:stretch>
        </p:blipFill>
        <p:spPr>
          <a:xfrm>
            <a:off x="140774" y="0"/>
            <a:ext cx="8862452" cy="6858000"/>
          </a:xfrm>
          <a:prstGeom prst="rect">
            <a:avLst/>
          </a:prstGeom>
        </p:spPr>
      </p:pic>
    </p:spTree>
    <p:extLst>
      <p:ext uri="{BB962C8B-B14F-4D97-AF65-F5344CB8AC3E}">
        <p14:creationId xmlns:p14="http://schemas.microsoft.com/office/powerpoint/2010/main" val="3450051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A146B4-0C74-47B4-93A6-7EFC2E763D00}"/>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0D1DB2F-5CAD-41A3-A2A1-0D49E178A772}"/>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84E42DF4-67B7-4C8C-A808-E58F42979230}"/>
              </a:ext>
            </a:extLst>
          </p:cNvPr>
          <p:cNvSpPr>
            <a:spLocks noGrp="1"/>
          </p:cNvSpPr>
          <p:nvPr>
            <p:ph type="sldNum" sz="quarter" idx="12"/>
          </p:nvPr>
        </p:nvSpPr>
        <p:spPr/>
        <p:txBody>
          <a:bodyPr/>
          <a:lstStyle/>
          <a:p>
            <a:fld id="{2B56D34F-D913-4ED9-813A-86A0DB00479F}" type="slidenum">
              <a:rPr lang="ko-KR" altLang="en-US" smtClean="0"/>
              <a:t>72</a:t>
            </a:fld>
            <a:endParaRPr lang="ko-KR" altLang="en-US"/>
          </a:p>
        </p:txBody>
      </p:sp>
      <p:pic>
        <p:nvPicPr>
          <p:cNvPr id="5" name="그림 4">
            <a:extLst>
              <a:ext uri="{FF2B5EF4-FFF2-40B4-BE49-F238E27FC236}">
                <a16:creationId xmlns:a16="http://schemas.microsoft.com/office/drawing/2014/main" id="{2007E253-0BF4-4FDD-9E54-97A872F78CA8}"/>
              </a:ext>
            </a:extLst>
          </p:cNvPr>
          <p:cNvPicPr>
            <a:picLocks noChangeAspect="1"/>
          </p:cNvPicPr>
          <p:nvPr/>
        </p:nvPicPr>
        <p:blipFill>
          <a:blip r:embed="rId2"/>
          <a:stretch>
            <a:fillRect/>
          </a:stretch>
        </p:blipFill>
        <p:spPr>
          <a:xfrm>
            <a:off x="140960" y="33951"/>
            <a:ext cx="8862078" cy="6790099"/>
          </a:xfrm>
          <a:prstGeom prst="rect">
            <a:avLst/>
          </a:prstGeom>
        </p:spPr>
      </p:pic>
    </p:spTree>
    <p:extLst>
      <p:ext uri="{BB962C8B-B14F-4D97-AF65-F5344CB8AC3E}">
        <p14:creationId xmlns:p14="http://schemas.microsoft.com/office/powerpoint/2010/main" val="51336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74B245-705D-4EEC-A59A-E0299BF1776D}"/>
              </a:ext>
            </a:extLst>
          </p:cNvPr>
          <p:cNvSpPr>
            <a:spLocks noGrp="1"/>
          </p:cNvSpPr>
          <p:nvPr>
            <p:ph type="title"/>
          </p:nvPr>
        </p:nvSpPr>
        <p:spPr>
          <a:xfrm>
            <a:off x="628650" y="365126"/>
            <a:ext cx="7886700" cy="6059528"/>
          </a:xfrm>
        </p:spPr>
        <p:txBody>
          <a:bodyPr/>
          <a:lstStyle/>
          <a:p>
            <a:r>
              <a:rPr lang="en-US" altLang="ko-KR" cap="none" dirty="0"/>
              <a:t>Going</a:t>
            </a:r>
            <a:r>
              <a:rPr lang="ko-KR" altLang="en-US" cap="none" dirty="0"/>
              <a:t> </a:t>
            </a:r>
            <a:r>
              <a:rPr lang="en-US" altLang="ko-KR" cap="none" dirty="0"/>
              <a:t>back</a:t>
            </a:r>
            <a:r>
              <a:rPr lang="ko-KR" altLang="en-US" cap="none" dirty="0"/>
              <a:t> </a:t>
            </a:r>
            <a:r>
              <a:rPr lang="en-US" altLang="ko-KR" cap="none" dirty="0"/>
              <a:t>to</a:t>
            </a:r>
            <a:r>
              <a:rPr lang="ko-KR" altLang="en-US" cap="none" dirty="0"/>
              <a:t> </a:t>
            </a:r>
            <a:r>
              <a:rPr lang="en-US" altLang="ko-KR" cap="none" dirty="0" err="1"/>
              <a:t>Carseats</a:t>
            </a:r>
            <a:r>
              <a:rPr lang="en-US" altLang="ko-KR" cap="none" dirty="0"/>
              <a:t>!</a:t>
            </a:r>
            <a:br>
              <a:rPr lang="en-US" altLang="ko-KR" cap="none" dirty="0"/>
            </a:br>
            <a:r>
              <a:rPr lang="en-US" altLang="ko-KR" cap="none" dirty="0"/>
              <a:t>(</a:t>
            </a:r>
            <a:r>
              <a:rPr lang="ko-KR" altLang="en-US" cap="none" dirty="0"/>
              <a:t>시연</a:t>
            </a:r>
            <a:r>
              <a:rPr lang="en-US" altLang="ko-KR" cap="none" dirty="0"/>
              <a:t>)</a:t>
            </a:r>
            <a:endParaRPr lang="ko-KR" altLang="en-US" cap="none" dirty="0"/>
          </a:p>
        </p:txBody>
      </p:sp>
      <p:sp>
        <p:nvSpPr>
          <p:cNvPr id="3" name="슬라이드 번호 개체 틀 2">
            <a:extLst>
              <a:ext uri="{FF2B5EF4-FFF2-40B4-BE49-F238E27FC236}">
                <a16:creationId xmlns:a16="http://schemas.microsoft.com/office/drawing/2014/main" id="{3B6533D6-256A-4015-BBDD-14AF698C5EA4}"/>
              </a:ext>
            </a:extLst>
          </p:cNvPr>
          <p:cNvSpPr>
            <a:spLocks noGrp="1"/>
          </p:cNvSpPr>
          <p:nvPr>
            <p:ph type="sldNum" sz="quarter" idx="12"/>
          </p:nvPr>
        </p:nvSpPr>
        <p:spPr/>
        <p:txBody>
          <a:bodyPr/>
          <a:lstStyle/>
          <a:p>
            <a:fld id="{2B56D34F-D913-4ED9-813A-86A0DB00479F}" type="slidenum">
              <a:rPr lang="ko-KR" altLang="en-US" smtClean="0"/>
              <a:t>73</a:t>
            </a:fld>
            <a:endParaRPr lang="ko-KR" altLang="en-US"/>
          </a:p>
        </p:txBody>
      </p:sp>
    </p:spTree>
    <p:extLst>
      <p:ext uri="{BB962C8B-B14F-4D97-AF65-F5344CB8AC3E}">
        <p14:creationId xmlns:p14="http://schemas.microsoft.com/office/powerpoint/2010/main" val="370594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2072D8C-6117-4124-874A-8958BF9B9A0B}"/>
              </a:ext>
            </a:extLst>
          </p:cNvPr>
          <p:cNvSpPr>
            <a:spLocks noGrp="1"/>
          </p:cNvSpPr>
          <p:nvPr>
            <p:ph type="sldNum" sz="quarter" idx="12"/>
          </p:nvPr>
        </p:nvSpPr>
        <p:spPr/>
        <p:txBody>
          <a:bodyPr/>
          <a:lstStyle/>
          <a:p>
            <a:fld id="{2B56D34F-D913-4ED9-813A-86A0DB00479F}" type="slidenum">
              <a:rPr lang="ko-KR" altLang="en-US" smtClean="0"/>
              <a:t>74</a:t>
            </a:fld>
            <a:endParaRPr lang="ko-KR" altLang="en-US"/>
          </a:p>
        </p:txBody>
      </p:sp>
      <p:pic>
        <p:nvPicPr>
          <p:cNvPr id="5" name="그림 4">
            <a:extLst>
              <a:ext uri="{FF2B5EF4-FFF2-40B4-BE49-F238E27FC236}">
                <a16:creationId xmlns:a16="http://schemas.microsoft.com/office/drawing/2014/main" id="{D70CDB89-8488-4CF7-8774-ECB4BBE9D4DF}"/>
              </a:ext>
            </a:extLst>
          </p:cNvPr>
          <p:cNvPicPr>
            <a:picLocks noChangeAspect="1"/>
          </p:cNvPicPr>
          <p:nvPr/>
        </p:nvPicPr>
        <p:blipFill>
          <a:blip r:embed="rId2"/>
          <a:stretch>
            <a:fillRect/>
          </a:stretch>
        </p:blipFill>
        <p:spPr>
          <a:xfrm>
            <a:off x="0" y="612249"/>
            <a:ext cx="6068733" cy="6234545"/>
          </a:xfrm>
          <a:prstGeom prst="rect">
            <a:avLst/>
          </a:prstGeom>
          <a:ln>
            <a:solidFill>
              <a:schemeClr val="tx1"/>
            </a:solidFill>
          </a:ln>
        </p:spPr>
      </p:pic>
      <p:pic>
        <p:nvPicPr>
          <p:cNvPr id="6" name="그림 5">
            <a:extLst>
              <a:ext uri="{FF2B5EF4-FFF2-40B4-BE49-F238E27FC236}">
                <a16:creationId xmlns:a16="http://schemas.microsoft.com/office/drawing/2014/main" id="{75F2C1FD-B156-4FE5-BB4B-90F8A682F062}"/>
              </a:ext>
            </a:extLst>
          </p:cNvPr>
          <p:cNvPicPr>
            <a:picLocks noChangeAspect="1"/>
          </p:cNvPicPr>
          <p:nvPr/>
        </p:nvPicPr>
        <p:blipFill>
          <a:blip r:embed="rId3"/>
          <a:stretch>
            <a:fillRect/>
          </a:stretch>
        </p:blipFill>
        <p:spPr>
          <a:xfrm>
            <a:off x="4132834" y="609599"/>
            <a:ext cx="5011166" cy="3871161"/>
          </a:xfrm>
          <a:prstGeom prst="rect">
            <a:avLst/>
          </a:prstGeom>
          <a:ln>
            <a:solidFill>
              <a:schemeClr val="tx1"/>
            </a:solidFill>
          </a:ln>
        </p:spPr>
      </p:pic>
    </p:spTree>
    <p:extLst>
      <p:ext uri="{BB962C8B-B14F-4D97-AF65-F5344CB8AC3E}">
        <p14:creationId xmlns:p14="http://schemas.microsoft.com/office/powerpoint/2010/main" val="3337843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2072D8C-6117-4124-874A-8958BF9B9A0B}"/>
              </a:ext>
            </a:extLst>
          </p:cNvPr>
          <p:cNvSpPr>
            <a:spLocks noGrp="1"/>
          </p:cNvSpPr>
          <p:nvPr>
            <p:ph type="sldNum" sz="quarter" idx="12"/>
          </p:nvPr>
        </p:nvSpPr>
        <p:spPr/>
        <p:txBody>
          <a:bodyPr/>
          <a:lstStyle/>
          <a:p>
            <a:fld id="{2B56D34F-D913-4ED9-813A-86A0DB00479F}" type="slidenum">
              <a:rPr lang="ko-KR" altLang="en-US" smtClean="0"/>
              <a:t>75</a:t>
            </a:fld>
            <a:endParaRPr lang="ko-KR" altLang="en-US"/>
          </a:p>
        </p:txBody>
      </p:sp>
      <p:pic>
        <p:nvPicPr>
          <p:cNvPr id="5" name="그림 4">
            <a:extLst>
              <a:ext uri="{FF2B5EF4-FFF2-40B4-BE49-F238E27FC236}">
                <a16:creationId xmlns:a16="http://schemas.microsoft.com/office/drawing/2014/main" id="{162A66B2-5B62-491B-8495-AD28F16EF778}"/>
              </a:ext>
            </a:extLst>
          </p:cNvPr>
          <p:cNvPicPr>
            <a:picLocks noChangeAspect="1"/>
          </p:cNvPicPr>
          <p:nvPr/>
        </p:nvPicPr>
        <p:blipFill>
          <a:blip r:embed="rId2"/>
          <a:stretch>
            <a:fillRect/>
          </a:stretch>
        </p:blipFill>
        <p:spPr>
          <a:xfrm>
            <a:off x="-1" y="0"/>
            <a:ext cx="3625795" cy="4593288"/>
          </a:xfrm>
          <a:prstGeom prst="rect">
            <a:avLst/>
          </a:prstGeom>
          <a:ln>
            <a:solidFill>
              <a:schemeClr val="tx1"/>
            </a:solidFill>
          </a:ln>
        </p:spPr>
      </p:pic>
      <p:pic>
        <p:nvPicPr>
          <p:cNvPr id="6" name="그림 5">
            <a:extLst>
              <a:ext uri="{FF2B5EF4-FFF2-40B4-BE49-F238E27FC236}">
                <a16:creationId xmlns:a16="http://schemas.microsoft.com/office/drawing/2014/main" id="{669F6DE9-AA10-46C9-BDE7-AEE58F9E6898}"/>
              </a:ext>
            </a:extLst>
          </p:cNvPr>
          <p:cNvPicPr>
            <a:picLocks noChangeAspect="1"/>
          </p:cNvPicPr>
          <p:nvPr/>
        </p:nvPicPr>
        <p:blipFill>
          <a:blip r:embed="rId3"/>
          <a:stretch>
            <a:fillRect/>
          </a:stretch>
        </p:blipFill>
        <p:spPr>
          <a:xfrm>
            <a:off x="2978160" y="1313354"/>
            <a:ext cx="3187681" cy="4231290"/>
          </a:xfrm>
          <a:prstGeom prst="rect">
            <a:avLst/>
          </a:prstGeom>
          <a:ln>
            <a:solidFill>
              <a:schemeClr val="tx1"/>
            </a:solidFill>
          </a:ln>
        </p:spPr>
      </p:pic>
      <p:pic>
        <p:nvPicPr>
          <p:cNvPr id="7" name="그림 6">
            <a:extLst>
              <a:ext uri="{FF2B5EF4-FFF2-40B4-BE49-F238E27FC236}">
                <a16:creationId xmlns:a16="http://schemas.microsoft.com/office/drawing/2014/main" id="{A66B6291-55BE-441A-892B-3EA01AB105BA}"/>
              </a:ext>
            </a:extLst>
          </p:cNvPr>
          <p:cNvPicPr>
            <a:picLocks noChangeAspect="1"/>
          </p:cNvPicPr>
          <p:nvPr/>
        </p:nvPicPr>
        <p:blipFill>
          <a:blip r:embed="rId4"/>
          <a:stretch>
            <a:fillRect/>
          </a:stretch>
        </p:blipFill>
        <p:spPr>
          <a:xfrm>
            <a:off x="5780599" y="2405795"/>
            <a:ext cx="3363402" cy="4452205"/>
          </a:xfrm>
          <a:prstGeom prst="rect">
            <a:avLst/>
          </a:prstGeom>
          <a:ln>
            <a:solidFill>
              <a:schemeClr val="tx1"/>
            </a:solidFill>
          </a:ln>
        </p:spPr>
      </p:pic>
    </p:spTree>
    <p:extLst>
      <p:ext uri="{BB962C8B-B14F-4D97-AF65-F5344CB8AC3E}">
        <p14:creationId xmlns:p14="http://schemas.microsoft.com/office/powerpoint/2010/main" val="615456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3FC2B76-BC7A-4747-886D-2C9632EF117E}"/>
              </a:ext>
            </a:extLst>
          </p:cNvPr>
          <p:cNvSpPr>
            <a:spLocks noGrp="1"/>
          </p:cNvSpPr>
          <p:nvPr>
            <p:ph type="sldNum" sz="quarter" idx="12"/>
          </p:nvPr>
        </p:nvSpPr>
        <p:spPr/>
        <p:txBody>
          <a:bodyPr/>
          <a:lstStyle/>
          <a:p>
            <a:fld id="{2B56D34F-D913-4ED9-813A-86A0DB00479F}" type="slidenum">
              <a:rPr lang="ko-KR" altLang="en-US" smtClean="0"/>
              <a:t>76</a:t>
            </a:fld>
            <a:endParaRPr lang="ko-KR" altLang="en-US"/>
          </a:p>
        </p:txBody>
      </p:sp>
      <p:sp>
        <p:nvSpPr>
          <p:cNvPr id="5" name="내용 개체 틀 2">
            <a:extLst>
              <a:ext uri="{FF2B5EF4-FFF2-40B4-BE49-F238E27FC236}">
                <a16:creationId xmlns:a16="http://schemas.microsoft.com/office/drawing/2014/main" id="{26C1B987-EA30-49E7-B2AD-49D2AFC8F27E}"/>
              </a:ext>
            </a:extLst>
          </p:cNvPr>
          <p:cNvSpPr txBox="1">
            <a:spLocks/>
          </p:cNvSpPr>
          <p:nvPr/>
        </p:nvSpPr>
        <p:spPr>
          <a:xfrm>
            <a:off x="685330" y="1444171"/>
            <a:ext cx="7772870" cy="4535715"/>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ko-KR" cap="none" dirty="0"/>
              <a:t>Markdown</a:t>
            </a:r>
            <a:r>
              <a:rPr lang="ko-KR" altLang="en-US" cap="none" dirty="0"/>
              <a:t>이라는 </a:t>
            </a:r>
            <a:r>
              <a:rPr lang="en-US" altLang="ko-KR" cap="none" dirty="0"/>
              <a:t>Markup Language</a:t>
            </a:r>
            <a:r>
              <a:rPr lang="ko-KR" altLang="en-US" cap="none" dirty="0"/>
              <a:t>로 변환하여 사용성 높음</a:t>
            </a:r>
          </a:p>
          <a:p>
            <a:r>
              <a:rPr lang="ko-KR" altLang="en-US" cap="none" dirty="0"/>
              <a:t>변환 과정</a:t>
            </a:r>
            <a:endParaRPr lang="en-US" altLang="ko-KR" cap="none" dirty="0"/>
          </a:p>
          <a:p>
            <a:pPr lvl="1"/>
            <a:r>
              <a:rPr lang="en-US" altLang="ko-KR" cap="none" dirty="0"/>
              <a:t>.</a:t>
            </a:r>
            <a:r>
              <a:rPr lang="en-US" altLang="ko-KR" cap="none" dirty="0" err="1"/>
              <a:t>Rmd</a:t>
            </a:r>
            <a:r>
              <a:rPr lang="en-US" altLang="ko-KR" cap="none" dirty="0"/>
              <a:t> </a:t>
            </a:r>
            <a:r>
              <a:rPr lang="en-US" altLang="ko-KR" cap="none" dirty="0">
                <a:sym typeface="Wingdings" panose="05000000000000000000" pitchFamily="2" charset="2"/>
              </a:rPr>
              <a:t></a:t>
            </a:r>
            <a:r>
              <a:rPr lang="en-US" altLang="ko-KR" cap="none" dirty="0"/>
              <a:t> .md </a:t>
            </a:r>
            <a:r>
              <a:rPr lang="en-US" altLang="ko-KR" cap="none" dirty="0">
                <a:sym typeface="Wingdings" panose="05000000000000000000" pitchFamily="2" charset="2"/>
              </a:rPr>
              <a:t></a:t>
            </a:r>
            <a:r>
              <a:rPr lang="en-US" altLang="ko-KR" cap="none" dirty="0"/>
              <a:t>.html, .</a:t>
            </a:r>
            <a:r>
              <a:rPr lang="en-US" altLang="ko-KR" cap="none" dirty="0" err="1"/>
              <a:t>docx</a:t>
            </a:r>
            <a:endParaRPr lang="en-US" altLang="ko-KR" cap="none" dirty="0"/>
          </a:p>
          <a:p>
            <a:pPr lvl="1"/>
            <a:r>
              <a:rPr lang="en-US" altLang="ko-KR" cap="none" dirty="0"/>
              <a:t>.</a:t>
            </a:r>
            <a:r>
              <a:rPr lang="en-US" altLang="ko-KR" cap="none" dirty="0" err="1"/>
              <a:t>Rmd</a:t>
            </a:r>
            <a:r>
              <a:rPr lang="en-US" altLang="ko-KR" cap="none" dirty="0"/>
              <a:t> </a:t>
            </a:r>
            <a:r>
              <a:rPr lang="en-US" altLang="ko-KR" cap="none" dirty="0">
                <a:sym typeface="Wingdings" panose="05000000000000000000" pitchFamily="2" charset="2"/>
              </a:rPr>
              <a:t> .md  .</a:t>
            </a:r>
            <a:r>
              <a:rPr lang="en-US" altLang="ko-KR" cap="none" dirty="0" err="1">
                <a:sym typeface="Wingdings" panose="05000000000000000000" pitchFamily="2" charset="2"/>
              </a:rPr>
              <a:t>tex</a:t>
            </a:r>
            <a:r>
              <a:rPr lang="en-US" altLang="ko-KR" cap="none" dirty="0">
                <a:sym typeface="Wingdings" panose="05000000000000000000" pitchFamily="2" charset="2"/>
              </a:rPr>
              <a:t>  </a:t>
            </a:r>
            <a:r>
              <a:rPr lang="en-US" altLang="ko-KR" cap="none" dirty="0"/>
              <a:t>.pdf</a:t>
            </a:r>
          </a:p>
          <a:p>
            <a:r>
              <a:rPr lang="ko-KR" altLang="en-US" cap="none" dirty="0"/>
              <a:t>약간의 수정으로 여러가지 형식의 문서화가 가능함</a:t>
            </a:r>
          </a:p>
          <a:p>
            <a:r>
              <a:rPr lang="ko-KR" altLang="en-US" cap="none" dirty="0"/>
              <a:t>자연스럽게 문법에 맞는 </a:t>
            </a:r>
            <a:r>
              <a:rPr lang="en-US" altLang="ko-KR" cap="none" dirty="0"/>
              <a:t>Color Coding</a:t>
            </a:r>
          </a:p>
          <a:p>
            <a:r>
              <a:rPr lang="en-US" altLang="ko-KR" cap="none" dirty="0"/>
              <a:t>R output</a:t>
            </a:r>
            <a:r>
              <a:rPr lang="ko-KR" altLang="en-US" cap="none" dirty="0"/>
              <a:t>에 가장 비슷한 </a:t>
            </a:r>
            <a:r>
              <a:rPr lang="en-US" altLang="ko-KR" cap="none" dirty="0"/>
              <a:t>quality</a:t>
            </a:r>
            <a:r>
              <a:rPr lang="ko-KR" altLang="en-US" cap="none" dirty="0"/>
              <a:t>의 </a:t>
            </a:r>
            <a:r>
              <a:rPr lang="en-US" altLang="ko-KR" cap="none" dirty="0"/>
              <a:t>output</a:t>
            </a:r>
            <a:r>
              <a:rPr lang="ko-KR" altLang="en-US" cap="none" dirty="0"/>
              <a:t>을 얻을 수 있음</a:t>
            </a:r>
          </a:p>
        </p:txBody>
      </p:sp>
      <p:sp>
        <p:nvSpPr>
          <p:cNvPr id="6" name="제목 1">
            <a:extLst>
              <a:ext uri="{FF2B5EF4-FFF2-40B4-BE49-F238E27FC236}">
                <a16:creationId xmlns:a16="http://schemas.microsoft.com/office/drawing/2014/main" id="{F343A471-C679-44E1-A6FE-1B2662C2241B}"/>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Discussion - </a:t>
            </a:r>
            <a:r>
              <a:rPr lang="en-US" altLang="ko-KR" cap="none" dirty="0" err="1"/>
              <a:t>rmarkdown</a:t>
            </a:r>
            <a:endParaRPr lang="ko-KR" altLang="en-US" cap="none" dirty="0"/>
          </a:p>
        </p:txBody>
      </p:sp>
    </p:spTree>
    <p:extLst>
      <p:ext uri="{BB962C8B-B14F-4D97-AF65-F5344CB8AC3E}">
        <p14:creationId xmlns:p14="http://schemas.microsoft.com/office/powerpoint/2010/main" val="2614029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3FC2B76-BC7A-4747-886D-2C9632EF117E}"/>
              </a:ext>
            </a:extLst>
          </p:cNvPr>
          <p:cNvSpPr>
            <a:spLocks noGrp="1"/>
          </p:cNvSpPr>
          <p:nvPr>
            <p:ph type="sldNum" sz="quarter" idx="12"/>
          </p:nvPr>
        </p:nvSpPr>
        <p:spPr/>
        <p:txBody>
          <a:bodyPr/>
          <a:lstStyle/>
          <a:p>
            <a:fld id="{2B56D34F-D913-4ED9-813A-86A0DB00479F}" type="slidenum">
              <a:rPr lang="ko-KR" altLang="en-US" smtClean="0"/>
              <a:t>77</a:t>
            </a:fld>
            <a:endParaRPr lang="ko-KR" altLang="en-US"/>
          </a:p>
        </p:txBody>
      </p:sp>
      <p:sp>
        <p:nvSpPr>
          <p:cNvPr id="5" name="내용 개체 틀 2">
            <a:extLst>
              <a:ext uri="{FF2B5EF4-FFF2-40B4-BE49-F238E27FC236}">
                <a16:creationId xmlns:a16="http://schemas.microsoft.com/office/drawing/2014/main" id="{26C1B987-EA30-49E7-B2AD-49D2AFC8F27E}"/>
              </a:ext>
            </a:extLst>
          </p:cNvPr>
          <p:cNvSpPr txBox="1">
            <a:spLocks/>
          </p:cNvSpPr>
          <p:nvPr/>
        </p:nvSpPr>
        <p:spPr>
          <a:xfrm>
            <a:off x="685330" y="1745087"/>
            <a:ext cx="7772870" cy="4816699"/>
          </a:xfrm>
          <a:prstGeom prst="rect">
            <a:avLst/>
          </a:prstGeom>
        </p:spPr>
        <p:txBody>
          <a:bodyPr vert="horz" lIns="91440" tIns="45720" rIns="91440" bIns="45720" rtlCol="0">
            <a:normAutofit lnSpcReduction="10000"/>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ko-KR" cap="none" dirty="0"/>
              <a:t>Points</a:t>
            </a:r>
          </a:p>
          <a:p>
            <a:pPr lvl="1"/>
            <a:r>
              <a:rPr lang="ko-KR" altLang="en-US" cap="none" dirty="0"/>
              <a:t>프로그래밍이 아닌 글쓰기가 초점이 되는 차세대 트렌드</a:t>
            </a:r>
            <a:endParaRPr lang="en-US" altLang="ko-KR" cap="none" dirty="0"/>
          </a:p>
          <a:p>
            <a:pPr lvl="1"/>
            <a:r>
              <a:rPr lang="ko-KR" altLang="en-US" cap="none" dirty="0"/>
              <a:t>데이터 분석 업무에 연관성이 높음</a:t>
            </a:r>
            <a:r>
              <a:rPr lang="en-US" altLang="ko-KR" cap="none" dirty="0"/>
              <a:t>!</a:t>
            </a:r>
          </a:p>
          <a:p>
            <a:pPr lvl="1"/>
            <a:r>
              <a:rPr lang="ko-KR" altLang="en-US" cap="none" dirty="0"/>
              <a:t>글을 쓴다는 것과</a:t>
            </a:r>
            <a:r>
              <a:rPr lang="en-US" altLang="ko-KR" cap="none" dirty="0"/>
              <a:t> </a:t>
            </a:r>
            <a:r>
              <a:rPr lang="ko-KR" altLang="en-US" cap="none" dirty="0"/>
              <a:t>프로그래밍을 하는 것은 자기 자신을 표현하는 가장 높은 수준의 지적인 활동인데 이것을 한꺼번에 할 수 있게 해주는 도구 </a:t>
            </a:r>
            <a:r>
              <a:rPr lang="en-US" altLang="ko-KR" cap="none" dirty="0"/>
              <a:t>(#Express</a:t>
            </a:r>
            <a:r>
              <a:rPr lang="ko-KR" altLang="en-US" cap="none" dirty="0"/>
              <a:t> </a:t>
            </a:r>
            <a:r>
              <a:rPr lang="en-US" altLang="ko-KR" cap="none" dirty="0"/>
              <a:t>Yourself)</a:t>
            </a:r>
          </a:p>
          <a:p>
            <a:r>
              <a:rPr lang="en-US" altLang="ko-KR" cap="none" dirty="0"/>
              <a:t>Advantages</a:t>
            </a:r>
          </a:p>
          <a:p>
            <a:pPr lvl="1"/>
            <a:r>
              <a:rPr lang="ko-KR" altLang="en-US" cap="none" dirty="0"/>
              <a:t>코드와 문서가 하나의 파일이라서 관리가 편함  </a:t>
            </a:r>
          </a:p>
          <a:p>
            <a:pPr lvl="1"/>
            <a:r>
              <a:rPr lang="ko-KR" altLang="en-US" cap="none" dirty="0"/>
              <a:t>코드에서 주석을 조금만 달아도 됨</a:t>
            </a:r>
          </a:p>
          <a:p>
            <a:pPr lvl="1"/>
            <a:r>
              <a:rPr lang="ko-KR" altLang="en-US" cap="none" dirty="0"/>
              <a:t>코드만 있는 것에 비해서 의사소통이 용이함</a:t>
            </a:r>
          </a:p>
          <a:p>
            <a:pPr lvl="1"/>
            <a:r>
              <a:rPr lang="ko-KR" altLang="en-US" cap="none" dirty="0"/>
              <a:t>데이터나 분석의 결과가 달라지는 것이 문서에 즉각적으로 반영됨</a:t>
            </a:r>
          </a:p>
          <a:p>
            <a:pPr lvl="1"/>
            <a:r>
              <a:rPr lang="ko-KR" altLang="en-US" cap="none" dirty="0"/>
              <a:t>반복적으로 작성하는 문서 작업과 엑셀 작업을 </a:t>
            </a:r>
            <a:r>
              <a:rPr lang="ko-KR" altLang="en-US" cap="none" dirty="0" err="1"/>
              <a:t>안해도</a:t>
            </a:r>
            <a:r>
              <a:rPr lang="ko-KR" altLang="en-US" cap="none" dirty="0"/>
              <a:t> 됨</a:t>
            </a:r>
            <a:endParaRPr lang="en-US" altLang="ko-KR" cap="none" dirty="0"/>
          </a:p>
          <a:p>
            <a:pPr lvl="1"/>
            <a:r>
              <a:rPr lang="en-US" altLang="ko-KR" cap="none" dirty="0"/>
              <a:t>Colin</a:t>
            </a:r>
            <a:r>
              <a:rPr lang="ko-KR" altLang="en-US" cap="none" dirty="0"/>
              <a:t> </a:t>
            </a:r>
            <a:r>
              <a:rPr lang="en-US" altLang="ko-KR" cap="none" dirty="0"/>
              <a:t>Powell: “You don’t know what you will can get away with until you try”</a:t>
            </a:r>
          </a:p>
          <a:p>
            <a:endParaRPr lang="ko-KR" altLang="en-US" cap="none" dirty="0"/>
          </a:p>
          <a:p>
            <a:endParaRPr lang="en-US" altLang="ko-KR" cap="none" dirty="0"/>
          </a:p>
        </p:txBody>
      </p:sp>
      <p:sp>
        <p:nvSpPr>
          <p:cNvPr id="6" name="제목 1">
            <a:extLst>
              <a:ext uri="{FF2B5EF4-FFF2-40B4-BE49-F238E27FC236}">
                <a16:creationId xmlns:a16="http://schemas.microsoft.com/office/drawing/2014/main" id="{F343A471-C679-44E1-A6FE-1B2662C2241B}"/>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Discussion – Literature Programming</a:t>
            </a:r>
            <a:endParaRPr lang="ko-KR" altLang="en-US" cap="none" dirty="0"/>
          </a:p>
        </p:txBody>
      </p:sp>
    </p:spTree>
    <p:extLst>
      <p:ext uri="{BB962C8B-B14F-4D97-AF65-F5344CB8AC3E}">
        <p14:creationId xmlns:p14="http://schemas.microsoft.com/office/powerpoint/2010/main" val="4217138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3FC2B76-BC7A-4747-886D-2C9632EF117E}"/>
              </a:ext>
            </a:extLst>
          </p:cNvPr>
          <p:cNvSpPr>
            <a:spLocks noGrp="1"/>
          </p:cNvSpPr>
          <p:nvPr>
            <p:ph type="sldNum" sz="quarter" idx="12"/>
          </p:nvPr>
        </p:nvSpPr>
        <p:spPr/>
        <p:txBody>
          <a:bodyPr/>
          <a:lstStyle/>
          <a:p>
            <a:fld id="{2B56D34F-D913-4ED9-813A-86A0DB00479F}" type="slidenum">
              <a:rPr lang="ko-KR" altLang="en-US" smtClean="0"/>
              <a:t>78</a:t>
            </a:fld>
            <a:endParaRPr lang="ko-KR" altLang="en-US"/>
          </a:p>
        </p:txBody>
      </p:sp>
      <p:sp>
        <p:nvSpPr>
          <p:cNvPr id="5" name="내용 개체 틀 2">
            <a:extLst>
              <a:ext uri="{FF2B5EF4-FFF2-40B4-BE49-F238E27FC236}">
                <a16:creationId xmlns:a16="http://schemas.microsoft.com/office/drawing/2014/main" id="{26C1B987-EA30-49E7-B2AD-49D2AFC8F27E}"/>
              </a:ext>
            </a:extLst>
          </p:cNvPr>
          <p:cNvSpPr txBox="1">
            <a:spLocks/>
          </p:cNvSpPr>
          <p:nvPr/>
        </p:nvSpPr>
        <p:spPr>
          <a:xfrm>
            <a:off x="685330" y="2073498"/>
            <a:ext cx="7772870" cy="3906387"/>
          </a:xfrm>
          <a:prstGeom prst="rect">
            <a:avLst/>
          </a:prstGeom>
        </p:spPr>
        <p:txBody>
          <a:bodyPr vert="horz" lIns="91440" tIns="45720" rIns="91440" bIns="45720" rtlCol="0">
            <a:normAutofit/>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ko-KR" cap="none" dirty="0" err="1"/>
              <a:t>Texlive</a:t>
            </a:r>
            <a:r>
              <a:rPr lang="en-US" altLang="ko-KR" cap="none" dirty="0"/>
              <a:t> 2017 </a:t>
            </a:r>
            <a:r>
              <a:rPr lang="ko-KR" altLang="en-US" cap="none" dirty="0"/>
              <a:t>설치 </a:t>
            </a:r>
            <a:r>
              <a:rPr lang="en-US" altLang="ko-KR" cap="none" dirty="0"/>
              <a:t>(</a:t>
            </a:r>
            <a:r>
              <a:rPr lang="ko-KR" altLang="en-US" cap="none" dirty="0"/>
              <a:t>수백메가</a:t>
            </a:r>
            <a:r>
              <a:rPr lang="en-US" altLang="ko-KR" cap="none" dirty="0"/>
              <a:t>)</a:t>
            </a:r>
          </a:p>
          <a:p>
            <a:pPr lvl="1"/>
            <a:r>
              <a:rPr lang="en-US" altLang="ko-KR" cap="none" dirty="0"/>
              <a:t>&lt;http://www.ktug.org/xe/index.php?mid=install&gt;</a:t>
            </a:r>
          </a:p>
          <a:p>
            <a:r>
              <a:rPr lang="ko-KR" altLang="en-US" cap="none" dirty="0"/>
              <a:t>한글 폰트 설치</a:t>
            </a:r>
            <a:endParaRPr lang="en-US" altLang="ko-KR" cap="none" dirty="0"/>
          </a:p>
          <a:p>
            <a:pPr lvl="1"/>
            <a:r>
              <a:rPr lang="en-US" altLang="ko-KR" cap="none" dirty="0"/>
              <a:t>google "</a:t>
            </a:r>
            <a:r>
              <a:rPr lang="en-US" altLang="ko-KR" cap="none" dirty="0" err="1"/>
              <a:t>nanumgothic</a:t>
            </a:r>
            <a:r>
              <a:rPr lang="en-US" altLang="ko-KR" cap="none" dirty="0"/>
              <a:t> download“</a:t>
            </a:r>
          </a:p>
          <a:p>
            <a:pPr lvl="1"/>
            <a:r>
              <a:rPr lang="en-US" altLang="ko-KR" cap="none" dirty="0"/>
              <a:t>google "</a:t>
            </a:r>
            <a:r>
              <a:rPr lang="en-US" altLang="ko-KR" cap="none" dirty="0" err="1"/>
              <a:t>nanummyeongjo</a:t>
            </a:r>
            <a:r>
              <a:rPr lang="en-US" altLang="ko-KR" cap="none" dirty="0"/>
              <a:t> download“</a:t>
            </a:r>
          </a:p>
          <a:p>
            <a:pPr lvl="1"/>
            <a:r>
              <a:rPr lang="en-US" altLang="ko-KR" cap="none" dirty="0"/>
              <a:t>google "</a:t>
            </a:r>
            <a:r>
              <a:rPr lang="en-US" altLang="ko-KR" cap="none" dirty="0" err="1"/>
              <a:t>nanumgothiccoding</a:t>
            </a:r>
            <a:r>
              <a:rPr lang="en-US" altLang="ko-KR" cap="none" dirty="0"/>
              <a:t> download“</a:t>
            </a:r>
          </a:p>
          <a:p>
            <a:r>
              <a:rPr lang="en-US" altLang="ko-KR" cap="none" dirty="0"/>
              <a:t>Reference: google "latex beamer</a:t>
            </a:r>
            <a:r>
              <a:rPr lang="ko-KR" altLang="en-US" cap="none" dirty="0"/>
              <a:t>에서 한글 쓰기</a:t>
            </a:r>
            <a:r>
              <a:rPr lang="en-US" altLang="ko-KR" cap="none" dirty="0"/>
              <a:t>!"</a:t>
            </a:r>
            <a:endParaRPr lang="ko-KR" altLang="en-US" cap="none" dirty="0"/>
          </a:p>
        </p:txBody>
      </p:sp>
      <p:sp>
        <p:nvSpPr>
          <p:cNvPr id="6" name="제목 1">
            <a:extLst>
              <a:ext uri="{FF2B5EF4-FFF2-40B4-BE49-F238E27FC236}">
                <a16:creationId xmlns:a16="http://schemas.microsoft.com/office/drawing/2014/main" id="{F343A471-C679-44E1-A6FE-1B2662C2241B}"/>
              </a:ext>
            </a:extLst>
          </p:cNvPr>
          <p:cNvSpPr txBox="1">
            <a:spLocks/>
          </p:cNvSpPr>
          <p:nvPr/>
        </p:nvSpPr>
        <p:spPr>
          <a:xfrm>
            <a:off x="685332" y="415322"/>
            <a:ext cx="7773338" cy="687767"/>
          </a:xfrm>
          <a:prstGeom prst="rect">
            <a:avLst/>
          </a:prstGeom>
        </p:spPr>
        <p:txBody>
          <a:bodyPr vert="horz" lIns="91440" tIns="45720" rIns="91440" bIns="45720" rtlCol="0" anchor="ctr">
            <a:normAutofit/>
          </a:bodyPr>
          <a:lstStyle>
            <a:lvl1pPr algn="ctr" defTabSz="914400" rtl="0" eaLnBrk="1" latinLnBrk="1"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ko-KR" cap="none" dirty="0"/>
              <a:t>Appendix – pdf </a:t>
            </a:r>
            <a:r>
              <a:rPr lang="ko-KR" altLang="en-US" cap="none" dirty="0"/>
              <a:t>파일을</a:t>
            </a:r>
            <a:r>
              <a:rPr lang="en-US" altLang="ko-KR" cap="none" dirty="0"/>
              <a:t> </a:t>
            </a:r>
            <a:r>
              <a:rPr lang="ko-KR" altLang="en-US" cap="none" dirty="0"/>
              <a:t>위한 준비</a:t>
            </a:r>
          </a:p>
        </p:txBody>
      </p:sp>
    </p:spTree>
    <p:extLst>
      <p:ext uri="{BB962C8B-B14F-4D97-AF65-F5344CB8AC3E}">
        <p14:creationId xmlns:p14="http://schemas.microsoft.com/office/powerpoint/2010/main" val="2228124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F162F4B-5C44-4E4B-AC23-CBBD8CD9ABF5}"/>
              </a:ext>
            </a:extLst>
          </p:cNvPr>
          <p:cNvSpPr>
            <a:spLocks noGrp="1"/>
          </p:cNvSpPr>
          <p:nvPr>
            <p:ph type="sldNum" sz="quarter" idx="12"/>
          </p:nvPr>
        </p:nvSpPr>
        <p:spPr/>
        <p:txBody>
          <a:bodyPr/>
          <a:lstStyle/>
          <a:p>
            <a:fld id="{2B56D34F-D913-4ED9-813A-86A0DB00479F}" type="slidenum">
              <a:rPr lang="ko-KR" altLang="en-US" smtClean="0"/>
              <a:t>79</a:t>
            </a:fld>
            <a:endParaRPr lang="ko-KR" altLang="en-US"/>
          </a:p>
        </p:txBody>
      </p:sp>
      <p:pic>
        <p:nvPicPr>
          <p:cNvPr id="3" name="그림 2">
            <a:extLst>
              <a:ext uri="{FF2B5EF4-FFF2-40B4-BE49-F238E27FC236}">
                <a16:creationId xmlns:a16="http://schemas.microsoft.com/office/drawing/2014/main" id="{A3F51982-F82D-422C-8147-03D536D0C8A9}"/>
              </a:ext>
            </a:extLst>
          </p:cNvPr>
          <p:cNvPicPr>
            <a:picLocks noChangeAspect="1"/>
          </p:cNvPicPr>
          <p:nvPr/>
        </p:nvPicPr>
        <p:blipFill>
          <a:blip r:embed="rId2"/>
          <a:stretch>
            <a:fillRect/>
          </a:stretch>
        </p:blipFill>
        <p:spPr>
          <a:xfrm>
            <a:off x="2366485" y="1674380"/>
            <a:ext cx="4411028" cy="4714875"/>
          </a:xfrm>
          <a:prstGeom prst="rect">
            <a:avLst/>
          </a:prstGeom>
        </p:spPr>
      </p:pic>
      <p:sp>
        <p:nvSpPr>
          <p:cNvPr id="6" name="제목 1">
            <a:extLst>
              <a:ext uri="{FF2B5EF4-FFF2-40B4-BE49-F238E27FC236}">
                <a16:creationId xmlns:a16="http://schemas.microsoft.com/office/drawing/2014/main" id="{CC5E1E7A-F773-4B51-85F6-FCE9D5DC78D3}"/>
              </a:ext>
            </a:extLst>
          </p:cNvPr>
          <p:cNvSpPr>
            <a:spLocks noGrp="1"/>
          </p:cNvSpPr>
          <p:nvPr>
            <p:ph type="title"/>
          </p:nvPr>
        </p:nvSpPr>
        <p:spPr>
          <a:xfrm>
            <a:off x="685332" y="618518"/>
            <a:ext cx="7773338" cy="687767"/>
          </a:xfrm>
        </p:spPr>
        <p:txBody>
          <a:bodyPr/>
          <a:lstStyle/>
          <a:p>
            <a:r>
              <a:rPr lang="en-US" altLang="ko-KR" cap="none" dirty="0"/>
              <a:t>Appendix – </a:t>
            </a:r>
            <a:r>
              <a:rPr lang="ko-KR" altLang="en-US" cap="none" dirty="0"/>
              <a:t>다른 </a:t>
            </a:r>
            <a:r>
              <a:rPr lang="en-US" altLang="ko-KR" cap="none" dirty="0"/>
              <a:t>Programming Language</a:t>
            </a:r>
            <a:endParaRPr lang="ko-KR" altLang="en-US" dirty="0"/>
          </a:p>
        </p:txBody>
      </p:sp>
    </p:spTree>
    <p:extLst>
      <p:ext uri="{BB962C8B-B14F-4D97-AF65-F5344CB8AC3E}">
        <p14:creationId xmlns:p14="http://schemas.microsoft.com/office/powerpoint/2010/main" val="372470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78E821-15FA-4569-978F-3F61AC754921}"/>
              </a:ext>
            </a:extLst>
          </p:cNvPr>
          <p:cNvSpPr>
            <a:spLocks noGrp="1"/>
          </p:cNvSpPr>
          <p:nvPr>
            <p:ph type="title"/>
          </p:nvPr>
        </p:nvSpPr>
        <p:spPr>
          <a:xfrm>
            <a:off x="685332" y="618518"/>
            <a:ext cx="7773338" cy="687767"/>
          </a:xfrm>
        </p:spPr>
        <p:txBody>
          <a:bodyPr/>
          <a:lstStyle/>
          <a:p>
            <a:r>
              <a:rPr lang="ko-KR" altLang="en-US" dirty="0"/>
              <a:t>경로 </a:t>
            </a:r>
            <a:r>
              <a:rPr lang="en-US" altLang="ko-KR" cap="none" dirty="0"/>
              <a:t>(Directory)</a:t>
            </a:r>
            <a:endParaRPr lang="ko-KR" altLang="en-US" dirty="0"/>
          </a:p>
        </p:txBody>
      </p:sp>
      <p:sp>
        <p:nvSpPr>
          <p:cNvPr id="3" name="내용 개체 틀 2">
            <a:extLst>
              <a:ext uri="{FF2B5EF4-FFF2-40B4-BE49-F238E27FC236}">
                <a16:creationId xmlns:a16="http://schemas.microsoft.com/office/drawing/2014/main" id="{2DC6CC13-3AD4-42BF-84DC-511A8551FD88}"/>
              </a:ext>
            </a:extLst>
          </p:cNvPr>
          <p:cNvSpPr>
            <a:spLocks noGrp="1"/>
          </p:cNvSpPr>
          <p:nvPr>
            <p:ph sz="quarter" idx="13"/>
          </p:nvPr>
        </p:nvSpPr>
        <p:spPr>
          <a:xfrm>
            <a:off x="684862" y="1480457"/>
            <a:ext cx="7773338" cy="1326353"/>
          </a:xfrm>
        </p:spPr>
        <p:txBody>
          <a:bodyPr>
            <a:normAutofit fontScale="92500" lnSpcReduction="10000"/>
          </a:bodyPr>
          <a:lstStyle/>
          <a:p>
            <a:r>
              <a:rPr lang="ko-KR" altLang="en-US" sz="2400" cap="none" dirty="0"/>
              <a:t>새파일로 </a:t>
            </a:r>
            <a:r>
              <a:rPr lang="en-US" altLang="ko-KR" sz="2400" cap="none" dirty="0"/>
              <a:t>R</a:t>
            </a:r>
            <a:r>
              <a:rPr lang="ko-KR" altLang="en-US" sz="2400" cap="none" dirty="0"/>
              <a:t>파일을 만들었을 경우에는 시스템 작업 디렉토리</a:t>
            </a:r>
            <a:endParaRPr lang="en-US" altLang="ko-KR" sz="2400" cap="none" dirty="0"/>
          </a:p>
          <a:p>
            <a:r>
              <a:rPr lang="ko-KR" altLang="en-US" sz="2400" cap="none" dirty="0"/>
              <a:t>존재하는 </a:t>
            </a:r>
            <a:r>
              <a:rPr lang="en-US" altLang="ko-KR" sz="2400" cap="none" dirty="0"/>
              <a:t>R</a:t>
            </a:r>
            <a:r>
              <a:rPr lang="ko-KR" altLang="en-US" sz="2400" cap="none" dirty="0"/>
              <a:t>파일을 열었을 경우에는 </a:t>
            </a:r>
            <a:r>
              <a:rPr lang="en-US" altLang="ko-KR" sz="2400" cap="none" dirty="0"/>
              <a:t>R </a:t>
            </a:r>
            <a:r>
              <a:rPr lang="ko-KR" altLang="en-US" sz="2400" cap="none" dirty="0"/>
              <a:t>파일이 있는 디렉토리가 현재 작업 디렉토리</a:t>
            </a:r>
            <a:endParaRPr lang="en-US" altLang="ko-KR" sz="2400" cap="none" dirty="0"/>
          </a:p>
          <a:p>
            <a:endParaRPr lang="en-US" altLang="ko-KR" sz="2400" cap="none" dirty="0"/>
          </a:p>
        </p:txBody>
      </p:sp>
      <p:sp>
        <p:nvSpPr>
          <p:cNvPr id="4" name="슬라이드 번호 개체 틀 3">
            <a:extLst>
              <a:ext uri="{FF2B5EF4-FFF2-40B4-BE49-F238E27FC236}">
                <a16:creationId xmlns:a16="http://schemas.microsoft.com/office/drawing/2014/main" id="{465D038D-98A5-4AF1-8A34-009914D5303F}"/>
              </a:ext>
            </a:extLst>
          </p:cNvPr>
          <p:cNvSpPr>
            <a:spLocks noGrp="1"/>
          </p:cNvSpPr>
          <p:nvPr>
            <p:ph type="sldNum" sz="quarter" idx="12"/>
          </p:nvPr>
        </p:nvSpPr>
        <p:spPr/>
        <p:txBody>
          <a:bodyPr/>
          <a:lstStyle/>
          <a:p>
            <a:fld id="{2B56D34F-D913-4ED9-813A-86A0DB00479F}" type="slidenum">
              <a:rPr lang="ko-KR" altLang="en-US" smtClean="0"/>
              <a:t>8</a:t>
            </a:fld>
            <a:endParaRPr lang="ko-KR" altLang="en-US"/>
          </a:p>
        </p:txBody>
      </p:sp>
      <p:pic>
        <p:nvPicPr>
          <p:cNvPr id="5" name="그림 4">
            <a:extLst>
              <a:ext uri="{FF2B5EF4-FFF2-40B4-BE49-F238E27FC236}">
                <a16:creationId xmlns:a16="http://schemas.microsoft.com/office/drawing/2014/main" id="{8DA3ECEA-6749-4F73-856A-87AB4D7B0C0B}"/>
              </a:ext>
            </a:extLst>
          </p:cNvPr>
          <p:cNvPicPr>
            <a:picLocks noChangeAspect="1"/>
          </p:cNvPicPr>
          <p:nvPr/>
        </p:nvPicPr>
        <p:blipFill>
          <a:blip r:embed="rId2"/>
          <a:stretch>
            <a:fillRect/>
          </a:stretch>
        </p:blipFill>
        <p:spPr>
          <a:xfrm>
            <a:off x="340098" y="3102522"/>
            <a:ext cx="4231902" cy="3225958"/>
          </a:xfrm>
          <a:prstGeom prst="rect">
            <a:avLst/>
          </a:prstGeom>
        </p:spPr>
      </p:pic>
      <p:sp>
        <p:nvSpPr>
          <p:cNvPr id="6" name="내용 개체 틀 2">
            <a:extLst>
              <a:ext uri="{FF2B5EF4-FFF2-40B4-BE49-F238E27FC236}">
                <a16:creationId xmlns:a16="http://schemas.microsoft.com/office/drawing/2014/main" id="{3F54CB5A-ABDC-4D01-BC25-A4CBCFCC978C}"/>
              </a:ext>
            </a:extLst>
          </p:cNvPr>
          <p:cNvSpPr txBox="1">
            <a:spLocks/>
          </p:cNvSpPr>
          <p:nvPr/>
        </p:nvSpPr>
        <p:spPr>
          <a:xfrm>
            <a:off x="4826442" y="3196424"/>
            <a:ext cx="3784158" cy="3043058"/>
          </a:xfrm>
          <a:prstGeom prst="rect">
            <a:avLst/>
          </a:prstGeom>
        </p:spPr>
        <p:txBody>
          <a:bodyPr vert="horz" lIns="91440" tIns="45720" rIns="91440" bIns="45720" rtlCol="0">
            <a:normAutofit fontScale="47500" lnSpcReduction="20000"/>
          </a:bodyPr>
          <a:lstStyle>
            <a:lvl1pPr marL="228600" indent="-228600" algn="l" defTabSz="914400" rtl="0" eaLnBrk="1" latinLnBrk="1"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1"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1"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1"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ko-KR" altLang="en-US" sz="2500" cap="none" dirty="0"/>
              <a:t>작업 디렉토리</a:t>
            </a:r>
            <a:endParaRPr lang="en-US" altLang="ko-KR" sz="2500" cap="none" dirty="0"/>
          </a:p>
          <a:p>
            <a:endParaRPr lang="en-US" altLang="ko-KR" sz="2500" cap="none" dirty="0"/>
          </a:p>
          <a:p>
            <a:r>
              <a:rPr lang="ko-KR" altLang="en-US" sz="2500" cap="none" dirty="0"/>
              <a:t>현재 작업 디렉토리를 조회</a:t>
            </a:r>
            <a:br>
              <a:rPr lang="en-US" altLang="ko-KR" sz="2500" cap="none" dirty="0"/>
            </a:br>
            <a:r>
              <a:rPr lang="en-US" altLang="ko-KR" sz="2500" cap="none" dirty="0"/>
              <a:t>(</a:t>
            </a:r>
            <a:r>
              <a:rPr lang="ko-KR" altLang="en-US" sz="2500" cap="none" dirty="0"/>
              <a:t>파일 </a:t>
            </a:r>
            <a:r>
              <a:rPr lang="ko-KR" altLang="en-US" sz="2500" cap="none" dirty="0" err="1"/>
              <a:t>저장시</a:t>
            </a:r>
            <a:r>
              <a:rPr lang="ko-KR" altLang="en-US" sz="2500" cap="none" dirty="0"/>
              <a:t> 여기에 저장됨</a:t>
            </a:r>
            <a:r>
              <a:rPr lang="en-US" altLang="ko-KR" sz="2500" cap="none" dirty="0"/>
              <a:t>)</a:t>
            </a:r>
          </a:p>
          <a:p>
            <a:endParaRPr lang="en-US" altLang="ko-KR" sz="2500" cap="none" dirty="0"/>
          </a:p>
          <a:p>
            <a:r>
              <a:rPr lang="ko-KR" altLang="en-US" sz="2500" cap="none" dirty="0"/>
              <a:t>작업 디렉토리를 설정</a:t>
            </a:r>
            <a:endParaRPr lang="en-US" altLang="ko-KR" sz="2500" cap="none" dirty="0"/>
          </a:p>
          <a:p>
            <a:endParaRPr lang="en-US" altLang="ko-KR" sz="2500" cap="none" dirty="0"/>
          </a:p>
          <a:p>
            <a:endParaRPr lang="en-US" altLang="ko-KR" sz="2500" cap="none" dirty="0"/>
          </a:p>
          <a:p>
            <a:r>
              <a:rPr lang="en-US" altLang="ko-KR" sz="2500" cap="none" dirty="0" err="1"/>
              <a:t>Rstudio</a:t>
            </a:r>
            <a:r>
              <a:rPr lang="ko-KR" altLang="en-US" sz="2500" cap="none" dirty="0"/>
              <a:t>에서는 프로젝트 단위로의 설정도 제공 </a:t>
            </a:r>
            <a:r>
              <a:rPr lang="en-US" altLang="ko-KR" sz="2500" cap="none" dirty="0"/>
              <a:t>(</a:t>
            </a:r>
            <a:r>
              <a:rPr lang="ko-KR" altLang="en-US" sz="2500" cap="none" dirty="0"/>
              <a:t>진행하는 작업이 많아지면 유용함</a:t>
            </a:r>
            <a:r>
              <a:rPr lang="en-US" altLang="ko-KR" sz="2500" cap="none" dirty="0"/>
              <a:t>)</a:t>
            </a:r>
          </a:p>
          <a:p>
            <a:endParaRPr lang="en-US" altLang="ko-KR" sz="2400" cap="none" dirty="0"/>
          </a:p>
          <a:p>
            <a:endParaRPr lang="en-US" altLang="ko-KR" sz="2400" cap="none" dirty="0"/>
          </a:p>
          <a:p>
            <a:endParaRPr lang="en-US" altLang="ko-KR" sz="2400" cap="none" dirty="0"/>
          </a:p>
        </p:txBody>
      </p:sp>
    </p:spTree>
    <p:extLst>
      <p:ext uri="{BB962C8B-B14F-4D97-AF65-F5344CB8AC3E}">
        <p14:creationId xmlns:p14="http://schemas.microsoft.com/office/powerpoint/2010/main" val="529806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FA1522-0CFF-482E-8905-25E90DB2B40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D128A79-B1E6-400D-8E86-F1CAFFAFF2A5}"/>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E9AA2A7A-B1FD-4283-8E78-B93EA222BA23}"/>
              </a:ext>
            </a:extLst>
          </p:cNvPr>
          <p:cNvSpPr>
            <a:spLocks noGrp="1"/>
          </p:cNvSpPr>
          <p:nvPr>
            <p:ph type="sldNum" sz="quarter" idx="12"/>
          </p:nvPr>
        </p:nvSpPr>
        <p:spPr/>
        <p:txBody>
          <a:bodyPr/>
          <a:lstStyle/>
          <a:p>
            <a:fld id="{2B56D34F-D913-4ED9-813A-86A0DB00479F}" type="slidenum">
              <a:rPr lang="ko-KR" altLang="en-US" smtClean="0"/>
              <a:t>80</a:t>
            </a:fld>
            <a:endParaRPr lang="ko-KR" altLang="en-US"/>
          </a:p>
        </p:txBody>
      </p:sp>
    </p:spTree>
    <p:extLst>
      <p:ext uri="{BB962C8B-B14F-4D97-AF65-F5344CB8AC3E}">
        <p14:creationId xmlns:p14="http://schemas.microsoft.com/office/powerpoint/2010/main" val="3608881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FA48D-E69B-4CB1-8E07-965C34339EE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5473F4C-94AA-498A-A826-DE0A1F70331D}"/>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E6668AFF-4561-478A-828F-E9409016BDCC}"/>
              </a:ext>
            </a:extLst>
          </p:cNvPr>
          <p:cNvSpPr>
            <a:spLocks noGrp="1"/>
          </p:cNvSpPr>
          <p:nvPr>
            <p:ph type="sldNum" sz="quarter" idx="12"/>
          </p:nvPr>
        </p:nvSpPr>
        <p:spPr/>
        <p:txBody>
          <a:bodyPr/>
          <a:lstStyle/>
          <a:p>
            <a:fld id="{2B56D34F-D913-4ED9-813A-86A0DB00479F}" type="slidenum">
              <a:rPr lang="ko-KR" altLang="en-US" smtClean="0"/>
              <a:t>81</a:t>
            </a:fld>
            <a:endParaRPr lang="ko-KR" altLang="en-US"/>
          </a:p>
        </p:txBody>
      </p:sp>
    </p:spTree>
    <p:extLst>
      <p:ext uri="{BB962C8B-B14F-4D97-AF65-F5344CB8AC3E}">
        <p14:creationId xmlns:p14="http://schemas.microsoft.com/office/powerpoint/2010/main" val="2751434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3D5DFB-C87A-4E02-B581-392F474A303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72A3F9B-B9F6-405C-9B9A-7ACC92211326}"/>
              </a:ext>
            </a:extLst>
          </p:cNvPr>
          <p:cNvSpPr>
            <a:spLocks noGrp="1"/>
          </p:cNvSpPr>
          <p:nvPr>
            <p:ph sz="quarter" idx="13"/>
          </p:nvPr>
        </p:nvSpPr>
        <p:spPr/>
        <p:txBody>
          <a:bodyPr/>
          <a:lstStyle/>
          <a:p>
            <a:endParaRPr lang="ko-KR" altLang="en-US"/>
          </a:p>
        </p:txBody>
      </p:sp>
      <p:sp>
        <p:nvSpPr>
          <p:cNvPr id="4" name="슬라이드 번호 개체 틀 3">
            <a:extLst>
              <a:ext uri="{FF2B5EF4-FFF2-40B4-BE49-F238E27FC236}">
                <a16:creationId xmlns:a16="http://schemas.microsoft.com/office/drawing/2014/main" id="{B5E089B3-59F6-45A8-AC55-66297A7284E5}"/>
              </a:ext>
            </a:extLst>
          </p:cNvPr>
          <p:cNvSpPr>
            <a:spLocks noGrp="1"/>
          </p:cNvSpPr>
          <p:nvPr>
            <p:ph type="sldNum" sz="quarter" idx="12"/>
          </p:nvPr>
        </p:nvSpPr>
        <p:spPr/>
        <p:txBody>
          <a:bodyPr/>
          <a:lstStyle/>
          <a:p>
            <a:fld id="{2B56D34F-D913-4ED9-813A-86A0DB00479F}" type="slidenum">
              <a:rPr lang="ko-KR" altLang="en-US" smtClean="0"/>
              <a:t>9</a:t>
            </a:fld>
            <a:endParaRPr lang="ko-KR" altLang="en-US"/>
          </a:p>
        </p:txBody>
      </p:sp>
    </p:spTree>
    <p:extLst>
      <p:ext uri="{BB962C8B-B14F-4D97-AF65-F5344CB8AC3E}">
        <p14:creationId xmlns:p14="http://schemas.microsoft.com/office/powerpoint/2010/main" val="1063963974"/>
      </p:ext>
    </p:extLst>
  </p:cSld>
  <p:clrMapOvr>
    <a:masterClrMapping/>
  </p:clrMapOvr>
</p:sld>
</file>

<file path=ppt/theme/theme1.xml><?xml version="1.0" encoding="utf-8"?>
<a:theme xmlns:a="http://schemas.openxmlformats.org/drawingml/2006/main" name="물방울">
  <a:themeElements>
    <a:clrScheme name="물방울">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물방울">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물방울">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TM04033925[[fn=물방울]]</Template>
  <TotalTime>929</TotalTime>
  <Words>1322</Words>
  <Application>Microsoft Office PowerPoint</Application>
  <PresentationFormat>화면 슬라이드 쇼(4:3)</PresentationFormat>
  <Paragraphs>282</Paragraphs>
  <Slides>81</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81</vt:i4>
      </vt:variant>
    </vt:vector>
  </HeadingPairs>
  <TitlesOfParts>
    <vt:vector size="86" baseType="lpstr">
      <vt:lpstr>맑은 고딕</vt:lpstr>
      <vt:lpstr>Arial</vt:lpstr>
      <vt:lpstr>Tw Cen MT</vt:lpstr>
      <vt:lpstr>Wingdings</vt:lpstr>
      <vt:lpstr>물방울</vt:lpstr>
      <vt:lpstr>Lecture 2  dplyr &amp; ggplot2 &amp; rmd (Carseat Sales)</vt:lpstr>
      <vt:lpstr>프로젝트 개요 (카시트 판매량)</vt:lpstr>
      <vt:lpstr>Module 0  패키지 &amp; 파일 &amp; 작업 경로</vt:lpstr>
      <vt:lpstr>패키지 (package, library)</vt:lpstr>
      <vt:lpstr>파일 (files)</vt:lpstr>
      <vt:lpstr>데이터 파일 불러오기/저장하기</vt:lpstr>
      <vt:lpstr>데이터 파일 불러오기/저장하기</vt:lpstr>
      <vt:lpstr>경로 (Directory)</vt:lpstr>
      <vt:lpstr>PowerPoint 프레젠테이션</vt:lpstr>
      <vt:lpstr>PowerPoint 프레젠테이션</vt:lpstr>
      <vt:lpstr>Module 1  dplyr  전처리 (preprocessing) (modern and nice way to treat a dataset)</vt:lpstr>
      <vt:lpstr>Hello Carseat?</vt:lpstr>
      <vt:lpstr>Hello Carseat?</vt:lpstr>
      <vt:lpstr>Hello Carseat?</vt:lpstr>
      <vt:lpstr>Hello Carseat?</vt:lpstr>
      <vt:lpstr>Hello Carseat?</vt:lpstr>
      <vt:lpstr>dplyr</vt:lpstr>
      <vt:lpstr>dplyr</vt:lpstr>
      <vt:lpstr>콘솔에 띄워 놓고 보면서!</vt:lpstr>
      <vt:lpstr>Basic Treatments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Module 2  ggplot2  (Grammar of Graphics)</vt:lpstr>
      <vt:lpstr>PowerPoint 프레젠테이션</vt:lpstr>
      <vt:lpstr>PowerPoint 프레젠테이션</vt:lpstr>
      <vt:lpstr>mpg</vt:lpstr>
      <vt:lpstr>PowerPoint 프레젠테이션</vt:lpstr>
      <vt:lpstr>PowerPoint 프레젠테이션</vt:lpstr>
      <vt:lpstr>PowerPoint 프레젠테이션</vt:lpstr>
      <vt:lpstr>PowerPoint 프레젠테이션</vt:lpstr>
      <vt:lpstr>PowerPoint 프레젠테이션</vt:lpstr>
      <vt:lpstr>Aesthetics (aes) – size, alpha, color, shape</vt:lpstr>
      <vt:lpstr>Facets (1 var)</vt:lpstr>
      <vt:lpstr>Facets (2 vars)</vt:lpstr>
      <vt:lpstr>Point vs SMooth</vt:lpstr>
      <vt:lpstr>Aes mapping의 중첩</vt:lpstr>
      <vt:lpstr>fINAL</vt:lpstr>
      <vt:lpstr>sUMMARY</vt:lpstr>
      <vt:lpstr>back to Carseat</vt:lpstr>
      <vt:lpstr>PowerPoint 프레젠테이션</vt:lpstr>
      <vt:lpstr>PowerPoint 프레젠테이션</vt:lpstr>
      <vt:lpstr>preview</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Module 3  rmarkdown  (New Gen. of Computer Programming) (Literate Programming)</vt:lpstr>
      <vt:lpstr>파일  새파일  R Markdown</vt:lpstr>
      <vt:lpstr>html</vt:lpstr>
      <vt:lpstr>pdf</vt:lpstr>
      <vt:lpstr>docx</vt:lpstr>
      <vt:lpstr>ioslides</vt:lpstr>
      <vt:lpstr>slidy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Going back to Carseats! (시연)</vt:lpstr>
      <vt:lpstr>PowerPoint 프레젠테이션</vt:lpstr>
      <vt:lpstr>PowerPoint 프레젠테이션</vt:lpstr>
      <vt:lpstr>PowerPoint 프레젠테이션</vt:lpstr>
      <vt:lpstr>PowerPoint 프레젠테이션</vt:lpstr>
      <vt:lpstr>PowerPoint 프레젠테이션</vt:lpstr>
      <vt:lpstr>Appendix – 다른 Programming Language</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  강의 소개</dc:title>
  <dc:creator>MKSim</dc:creator>
  <cp:lastModifiedBy>MKSim</cp:lastModifiedBy>
  <cp:revision>100</cp:revision>
  <dcterms:created xsi:type="dcterms:W3CDTF">2018-04-14T14:12:15Z</dcterms:created>
  <dcterms:modified xsi:type="dcterms:W3CDTF">2018-04-21T16:40:03Z</dcterms:modified>
</cp:coreProperties>
</file>